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26"/>
  </p:notesMasterIdLst>
  <p:handoutMasterIdLst>
    <p:handoutMasterId r:id="rId27"/>
  </p:handoutMasterIdLst>
  <p:sldIdLst>
    <p:sldId id="256" r:id="rId6"/>
    <p:sldId id="259" r:id="rId7"/>
    <p:sldId id="260" r:id="rId8"/>
    <p:sldId id="304" r:id="rId9"/>
    <p:sldId id="305" r:id="rId10"/>
    <p:sldId id="306" r:id="rId11"/>
    <p:sldId id="290" r:id="rId12"/>
    <p:sldId id="311" r:id="rId13"/>
    <p:sldId id="289" r:id="rId14"/>
    <p:sldId id="291" r:id="rId15"/>
    <p:sldId id="292" r:id="rId16"/>
    <p:sldId id="293" r:id="rId17"/>
    <p:sldId id="294" r:id="rId18"/>
    <p:sldId id="295" r:id="rId19"/>
    <p:sldId id="296" r:id="rId20"/>
    <p:sldId id="297" r:id="rId21"/>
    <p:sldId id="298" r:id="rId22"/>
    <p:sldId id="299" r:id="rId23"/>
    <p:sldId id="300" r:id="rId24"/>
    <p:sldId id="331"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BBA4"/>
    <a:srgbClr val="3D4C67"/>
    <a:srgbClr val="38465E"/>
    <a:srgbClr val="556A8F"/>
    <a:srgbClr val="BE4026"/>
    <a:srgbClr val="680000"/>
    <a:srgbClr val="990000"/>
    <a:srgbClr val="993300"/>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75238" autoAdjust="0"/>
  </p:normalViewPr>
  <p:slideViewPr>
    <p:cSldViewPr>
      <p:cViewPr varScale="1">
        <p:scale>
          <a:sx n="45" d="100"/>
          <a:sy n="45" d="100"/>
        </p:scale>
        <p:origin x="15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132"/>
    </p:cViewPr>
  </p:notesTextViewPr>
  <p:sorterViewPr>
    <p:cViewPr>
      <p:scale>
        <a:sx n="75" d="100"/>
        <a:sy n="75" d="100"/>
      </p:scale>
      <p:origin x="0" y="-54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A9E3D3C-A3B8-42BF-9F70-6D7B0B93C59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43" name="Rectangle 3">
            <a:extLst>
              <a:ext uri="{FF2B5EF4-FFF2-40B4-BE49-F238E27FC236}">
                <a16:creationId xmlns:a16="http://schemas.microsoft.com/office/drawing/2014/main" id="{BDAE2E29-1AC3-486E-8403-1CE4CB66CDE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66244" name="Rectangle 4">
            <a:extLst>
              <a:ext uri="{FF2B5EF4-FFF2-40B4-BE49-F238E27FC236}">
                <a16:creationId xmlns:a16="http://schemas.microsoft.com/office/drawing/2014/main" id="{DB871DB8-5EFB-42BA-AC89-5E2F30A773B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66245" name="Rectangle 5">
            <a:extLst>
              <a:ext uri="{FF2B5EF4-FFF2-40B4-BE49-F238E27FC236}">
                <a16:creationId xmlns:a16="http://schemas.microsoft.com/office/drawing/2014/main" id="{8DCFFD18-F766-4AA8-8DBC-037739B681D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86819F-A2DF-4AAB-BE65-352EE93B3D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142A72-ECB0-46EF-B052-C0120FC73BE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5891" name="Rectangle 3">
            <a:extLst>
              <a:ext uri="{FF2B5EF4-FFF2-40B4-BE49-F238E27FC236}">
                <a16:creationId xmlns:a16="http://schemas.microsoft.com/office/drawing/2014/main" id="{9E8084F8-F8A9-4C4D-83AA-7A3F076E204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C6B0029D-FC7B-46F6-88C5-CEEF8303C13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ED757CFB-74F5-459C-B4BB-40552DBBA4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5894" name="Rectangle 6">
            <a:extLst>
              <a:ext uri="{FF2B5EF4-FFF2-40B4-BE49-F238E27FC236}">
                <a16:creationId xmlns:a16="http://schemas.microsoft.com/office/drawing/2014/main" id="{9B3129CD-4E0F-4255-86AE-B38640EB9B7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5895" name="Rectangle 7">
            <a:extLst>
              <a:ext uri="{FF2B5EF4-FFF2-40B4-BE49-F238E27FC236}">
                <a16:creationId xmlns:a16="http://schemas.microsoft.com/office/drawing/2014/main" id="{047F4DB6-061C-403F-ACD6-771BCE721FA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9E89EE2-2A5B-4579-B68D-19FA4F7280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CC5962-C74E-459D-979C-3D0FF3A337E2}"/>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90398A-C159-4EC5-BD0E-EFC7798273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that Native Americans lived in Arkansas for thousands of years before Europeans got here? (advance) Can you name any of the Native American Tribes or Nations that you have heard of? (Advance) Here are 7 Tribes that still exist today that either used to live in Arkansas or traveled through Arkansas during Removal. (Advance) Do you have any ideas about where these Native American groups came from? (Advance) Many of the Tribes had been in Arkansas for a very long time before they were forced to move west in the early 1800s, and some lived east of Arkansas and traveled through what is now our state toward Oklahoma. Some of them had different names at different times in history and we don’t always know what those names were. (Advance) Archeologists call these people Mississippian, Woodland, and Archaic cultures depending on how old they are. (Advance) What were these ancient Native American groups like? (Advance) Well, that’s why we study history!</a:t>
            </a:r>
          </a:p>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B02358F-4412-44B6-B3AA-6FEE3F86F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BF119-9BE3-4810-8DAE-56FD4964A4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126A38-894B-4991-82CD-1E0D7BE7E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151D40-9717-4E20-A338-3304766B0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River cane grows on floodplains, bogs, pine barrens and savannas. Mostly in places where it can get a good amount of water. Native Americans used cane for many purposes and changed it in amazing ways. They used the cane shafts themselves to construct arrows and house walls, and also broke down the cane into thin sections in order to make it flexible and soft enough to weave baskets. </a:t>
            </a:r>
          </a:p>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9D0F94EE-235E-43FC-9C43-3790D8127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BE259-035E-4193-ABA5-A72A349485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1EC4E92-A9B5-40A6-BF79-311AC0E3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6DC7136-6ECD-424B-AA53-8A4ABC21D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Chert is a kind of rock that is found all around Arkansas. It can be found on bluff faces, or on gravel bars in rivers. It can sometimes be found in fields as well. Chert can be made into many tools. Arrowhead are what most people think of when they think of Native American artifacts, but Native Americans also made drills and adzes (or axes) out of stone. And even made scraping tools to clean animal hides. </a:t>
            </a:r>
          </a:p>
        </p:txBody>
      </p:sp>
      <p:sp>
        <p:nvSpPr>
          <p:cNvPr id="18436" name="Slide Number Placeholder 3">
            <a:extLst>
              <a:ext uri="{FF2B5EF4-FFF2-40B4-BE49-F238E27FC236}">
                <a16:creationId xmlns:a16="http://schemas.microsoft.com/office/drawing/2014/main" id="{D13F1AFF-6F89-4887-836D-602F57B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2F2FA2-BC39-4D66-9447-F4263A743F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03C5-E581-4A91-88E8-C2AF416C8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D44741D-E2DA-42D9-BEDE-A09553139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live in wetlands, forests, grasslands, and mountains, so they are found in many places that humans have lived throughout time in Arkansas and North America. Deer start to grow their antlers in the spring and then shed them (the antlers fall off naturally) in the winter. Sometimes you can find antler sheds in the woods if you pay close attention. Native Americans used deer antlers for a variety of tools. They could make the antlers into handles for the stone tools that they made out of chert, they could use the tips of the antlers to help to chip the edges off of the chert to make blades (knapping) and they would sometimes sharpen the point of the arrow to make a pointed tool like an arrow tip.</a:t>
            </a:r>
          </a:p>
        </p:txBody>
      </p:sp>
      <p:sp>
        <p:nvSpPr>
          <p:cNvPr id="20484" name="Slide Number Placeholder 3">
            <a:extLst>
              <a:ext uri="{FF2B5EF4-FFF2-40B4-BE49-F238E27FC236}">
                <a16:creationId xmlns:a16="http://schemas.microsoft.com/office/drawing/2014/main" id="{DB125394-13AD-4A47-8D61-6D399315D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A1F38-E237-42BE-A0E2-5B1FCEE015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C29A0D-67B5-402C-9B27-8B176531F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6D9FE3-88B9-4F4D-8031-0E55D887E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bones are also useful for making tools. Bones are very hard, so they make strong tools. Native Americans made fish hooks for fishing, hoes or digging tools for working in their gardens, and awls, which are pointed tools, to punch holes into leather to make clothes and shoes.</a:t>
            </a:r>
          </a:p>
        </p:txBody>
      </p:sp>
      <p:sp>
        <p:nvSpPr>
          <p:cNvPr id="22532" name="Slide Number Placeholder 3">
            <a:extLst>
              <a:ext uri="{FF2B5EF4-FFF2-40B4-BE49-F238E27FC236}">
                <a16:creationId xmlns:a16="http://schemas.microsoft.com/office/drawing/2014/main" id="{1BF6E4DC-F50E-4FEC-B0DB-29BB355AD7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21A86-613E-488A-9C15-9585899AA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5E1F97-DA57-438C-A463-E56A6A557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B0E8DD6-2B1C-4CB2-81B2-5029EA416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Turtles can be found in ponds and lakes all across Arkansas and many places in North America. Tortoises (which are very similar to turtles) live in swamps, ponds, lakes, and rivers.  So like deer and rabbits they are found around most places that humans would live. Turtles can be eaten, and their shells can then be used in other ways. Sometimes they could be used as bowls to store or serve food, and sometimes the shells could be filled will small bones, gravel, or clay to make them into rattles.</a:t>
            </a:r>
          </a:p>
        </p:txBody>
      </p:sp>
      <p:sp>
        <p:nvSpPr>
          <p:cNvPr id="24580" name="Slide Number Placeholder 3">
            <a:extLst>
              <a:ext uri="{FF2B5EF4-FFF2-40B4-BE49-F238E27FC236}">
                <a16:creationId xmlns:a16="http://schemas.microsoft.com/office/drawing/2014/main" id="{D62744EA-4735-4FBA-A001-08E5CE69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0BCF99-517F-411F-80E1-19A4A9AEC6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12440E-4E7E-4864-A4E9-53402B852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1231D19-3555-46C5-9298-96F4A64DFC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Native Americans have been growing corn in gardens and huge fields for about 1000 years. Corn can be eaten straight off the cob or ground down into flour to make bread. The husks of the corn can be used to make dolls and the cobs can be burned in small pits to create smoke to keep mosquitos away.  </a:t>
            </a:r>
          </a:p>
        </p:txBody>
      </p:sp>
      <p:sp>
        <p:nvSpPr>
          <p:cNvPr id="26628" name="Slide Number Placeholder 3">
            <a:extLst>
              <a:ext uri="{FF2B5EF4-FFF2-40B4-BE49-F238E27FC236}">
                <a16:creationId xmlns:a16="http://schemas.microsoft.com/office/drawing/2014/main" id="{3A035F3F-4660-4694-B675-80A52D6C9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10697-C61F-4AB4-A981-B6FB2D80A1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29CC208-1507-40C5-9B48-12660FE57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C356757-37E1-4D2B-995D-3EA64636C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 people in Arkansas used clay for a variety of things. They used it for cooking by making it into bowls and jars and things called Poverty Point Objects. Poverty Point Objects were pieces of clay that they heated up in a fire and then put directly into a bowl of soup to heat it up. They also used it to make a lining for the walls of their houses called daub. The daub helped to keep the house walls insulated from wind and rain.</a:t>
            </a:r>
          </a:p>
        </p:txBody>
      </p:sp>
      <p:sp>
        <p:nvSpPr>
          <p:cNvPr id="28676" name="Slide Number Placeholder 3">
            <a:extLst>
              <a:ext uri="{FF2B5EF4-FFF2-40B4-BE49-F238E27FC236}">
                <a16:creationId xmlns:a16="http://schemas.microsoft.com/office/drawing/2014/main" id="{8CF7EEB5-24A0-4BF0-8691-7C665902A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5CADCA-37FC-4BA9-9C05-724100300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963D31-B1D5-4CDE-A43F-15A7A87E9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0E7343-5DE8-423D-9326-9FE10D30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Americans grew a variety of different types of gourds. Gourds come from South America and grow really well in the soils and heat of Arkansas. Depending on the type, Native Americans could eat the inside and roast the seeds (like roasted pumpkin seeds you make at Halloween). Some gourds could be dried out and then cut open to make bowls, spoons, and scoops.</a:t>
            </a:r>
          </a:p>
        </p:txBody>
      </p:sp>
      <p:sp>
        <p:nvSpPr>
          <p:cNvPr id="30724" name="Slide Number Placeholder 3">
            <a:extLst>
              <a:ext uri="{FF2B5EF4-FFF2-40B4-BE49-F238E27FC236}">
                <a16:creationId xmlns:a16="http://schemas.microsoft.com/office/drawing/2014/main" id="{4F35AD64-1C2B-43B3-97DC-15B4F7AA1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CF14B-C9D9-4A14-806D-33AC2BA240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50C6C4B-DDCD-46A7-B698-FC26720AE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01C9C04-47E2-4FC5-A68A-33A75FAF2B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Sumac is a weed that grows all over. It likes to live in loose dirt like recently plowed fields. Sumac is a plant that Native Americans used for tea, medicine, and dye. The dye and tea are made when with fresh sumac berries. The berries in the bag are dried and won’t make a good tea or dye anymore.</a:t>
            </a:r>
          </a:p>
        </p:txBody>
      </p:sp>
      <p:sp>
        <p:nvSpPr>
          <p:cNvPr id="32772" name="Slide Number Placeholder 3">
            <a:extLst>
              <a:ext uri="{FF2B5EF4-FFF2-40B4-BE49-F238E27FC236}">
                <a16:creationId xmlns:a16="http://schemas.microsoft.com/office/drawing/2014/main" id="{165AD008-B5B9-46DC-8ACB-95682E87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BB00C-C136-4DA6-9B10-FF7C108BC1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Arkansas is known by the nickname “The Natural State” and it is full of natural resources even to this day. If you walk in a State Park or other natural area you can see many of the ones we’ve talked about today still around. And even though most of us don’t make our own tools, construct our own houses, and grow most of our own food anymore, there are industries in Arkansas that do many of those things for us using our natural resources. Think about paper mills in southern Arkansas using trees, farmers in eastern Arkansas growing crops, and chickens and other poultry being raised in western Arkansas, among others. What other natural resources can you think of that are still in use today in Arkansas?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89EE2-2A5B-4579-B68D-19FA4F7280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345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4F79BEC-3330-4D26-B462-F7A1D941A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9DABF06-C8FF-4141-A1A5-8750A117F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 how do we learn about history? (Advance) There are 3 main ways that we find out about the past. (Advance) Archeological digs allow us to see and study the “stuff” that people left behind. It would be like if people went to your house when you weren’t there and looked at all of the things inside to try to figure out who you are. Do you think someone could figure you out based on your “stuff”? What if the person could only look at the stuff in your living room? Do you think they could figure out much about what you do and what kinds of things you like? (Advance) Historical research allows us to read what people wrote in the past. Sometimes this writing could be a person’s journal, but other times it could be a newspaper article that a person wrote about something they did not see in person. Would reading your journal tell the whole story of your life? Do newspaper articles always get all of the details correct? (Advance) Ethnographic research is when we talk to living people about how they live in the present, as well as their own history and stories, and memories that they have about or from their parents, grandparents, and great grandparents. Do you always remember all the stories about your family that your relatives tell you? (Advance) So even though each of these ways of learning are interesting, we need all three to really try to understand how people lived in the past. I’m going to take you through a quick timeline of Native American history in Arkansas and then we’ll talk about how archeologists understand the artifacts that they left behind.</a:t>
            </a:r>
          </a:p>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FED824B7-73D1-401F-B28B-5D44B8B5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261D2-2BEB-4E8B-83A2-01F6E7D47C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9599C76-97D9-4E6A-9FBE-CDB8CA208A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4D116C1-8D8C-454A-82AE-C11282605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People crossed the Bering Straight from Asia and then moved down an opening between glaciers in what is now Canada to get to what is now the United States about 12,000 years ago. They also probably traveled south along the coast. From there, people spread out across the landscape. </a:t>
            </a:r>
          </a:p>
        </p:txBody>
      </p:sp>
      <p:sp>
        <p:nvSpPr>
          <p:cNvPr id="8196" name="Slide Number Placeholder 3">
            <a:extLst>
              <a:ext uri="{FF2B5EF4-FFF2-40B4-BE49-F238E27FC236}">
                <a16:creationId xmlns:a16="http://schemas.microsoft.com/office/drawing/2014/main" id="{1CEF2DE8-D826-4D54-B9C2-D07C49C2AA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AB1F11-86C3-4612-A9BA-B84761252F77}"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3A41BB2-E055-4196-9E8D-FAD7574B7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C560CC4-D963-4300-AA97-13F7D8AD0D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Arkansas we have archeological evidence of people living here as long ago as about 11,500 -8500 BCE. (Advance) These first inhabitants of Arkansas are called Paleoindians by archeologists (Advance) and they made spearpoints like this one and followed big game across the landscape to hunt. (Advance) The next archeologically identifiable group are the Dalton people. (Advance) They made spearpoints differently than the Paleoindian people before them, but they were similar, leading archeologists to believe that these were likely descendants of the Paleoindian people. They lived in Arkansas from 8500-8000 BCE and also hunted large mammals. (Advance) After the Dalton period is the Archaic period, from about 8000-1000 BCE. (Advance) During this time period different groups of people seem to have developed different spear point making processes and we find a variety of tool types in different areas of the state. People also traveled to different areas at different times of the year to use the natural resources that were available. They even started gardening. (Advance) In the Woodland period, from 1000 BCE to 1000 CE, people began to live in small villages for the whole year rather than traveling around. (Advance) They kept gardens where they domesticated plants, began making pottery for cooking and storage, and began using the bow and arrow to hunt animals like deer. (Advance) The Mississippian period is from 1000 CE to 1541 CE, when Hernando de Soto’s expedition crossed the Mississippi River into what is now Arkansas. (Advance) The Mississippian people of Arkansas were large-scale farmers, lived in large cities, made beautifully decorated pottery, and used bows and arrows for hunting. People lived slightly differently in different regions of Arkansas, but these are some of the main features of the Mississippian period across Arkansas. </a:t>
            </a:r>
          </a:p>
          <a:p>
            <a:endParaRPr lang="en-US" altLang="en-US" dirty="0"/>
          </a:p>
        </p:txBody>
      </p:sp>
      <p:sp>
        <p:nvSpPr>
          <p:cNvPr id="10244" name="Slide Number Placeholder 3">
            <a:extLst>
              <a:ext uri="{FF2B5EF4-FFF2-40B4-BE49-F238E27FC236}">
                <a16:creationId xmlns:a16="http://schemas.microsoft.com/office/drawing/2014/main" id="{AA4A9612-6D00-4013-86D0-FAA4CC2CE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798D1D-AB94-4112-AF3A-2CD575BA6254}"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87415B7-7DE0-48F6-B733-9EFBFFDB3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D86C26F-019D-44EB-BC9F-8125E5B56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Even though archeologists call these cultures by these names now, it is important to remember that we do not know what they called themselves. We also do not know their thoughts and feelings or how they may have interacted with each other through all of history. We only see the artifacts that they left behind and try to figure out how they made them and how different people changed the way things were made through time. We must also remember that all of these changes happened over thousands and thousands of years and people’s ways of life and the characteristics of their cultures changed during that time along with the resources that they had available to them in the environment.</a:t>
            </a:r>
          </a:p>
          <a:p>
            <a:endParaRPr lang="en-US" altLang="en-US" dirty="0"/>
          </a:p>
        </p:txBody>
      </p:sp>
      <p:sp>
        <p:nvSpPr>
          <p:cNvPr id="12292" name="Slide Number Placeholder 3">
            <a:extLst>
              <a:ext uri="{FF2B5EF4-FFF2-40B4-BE49-F238E27FC236}">
                <a16:creationId xmlns:a16="http://schemas.microsoft.com/office/drawing/2014/main" id="{AA0AE15D-058F-4A3B-B845-B6896CC9D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98DFB3-6FB9-40F9-9621-68D4C433AB96}"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82A2793-FB04-4A09-AE36-AF7D43229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4145EA7-0327-425D-B79A-1FDB52DA9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Today we are going to focus on the archeology part of learning about history. Archeologists use the things that people leave behind to try to learn about how people made things and did things in the past. Where do you get the things that you use in your daily life? Where do you think that Native Americans at different times in the past got the things that they used in their daily lives? Could they go to the store and just buy the things they needed or wanted? Nope. They had to find the Natural Resources that they needed to make their own things out of raw materials. They usually found these raw materials in the areas around where they lived. So people in different parts of the world made similar things out of different materials and sometimes did things very differently from each other based on the Natural Resources that they had available. </a:t>
            </a:r>
          </a:p>
          <a:p>
            <a:pPr eaLnBrk="1" hangingPunct="1">
              <a:spcBef>
                <a:spcPct val="0"/>
              </a:spcBef>
            </a:pPr>
            <a:endParaRPr lang="en-US" altLang="en-US" dirty="0"/>
          </a:p>
        </p:txBody>
      </p:sp>
      <p:sp>
        <p:nvSpPr>
          <p:cNvPr id="8196" name="Slide Number Placeholder 3">
            <a:extLst>
              <a:ext uri="{FF2B5EF4-FFF2-40B4-BE49-F238E27FC236}">
                <a16:creationId xmlns:a16="http://schemas.microsoft.com/office/drawing/2014/main" id="{9FA99703-58C5-4725-AB5E-D0D5E7143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311A1C-DFA9-466C-A247-BC981ECE23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CD0F4E-6DCA-44F6-9DC9-6D0A12B03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879497F-FD4B-4B45-9D73-D5A8132DB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In this box we have a bunch of the kinds of Raw Materials or Natural Resources that would have been available to Native Americans in Arkansas. I’m going to put you into groups and give you a Natural Resource. You and your group are going to try to figure out what you have. What is your resource, what is it made of, where did it come from, and what could Native Americans have used it for? (note: This last question can be left out if time doesn’t permit or if the students are too young to draw these conclusions.)  (After students have had time with their resources, the following slides will explain the resources and their use. Many of the Raw Materials also have at least one example of a finished product made from the material in the box that the students can look at and touch as well.) </a:t>
            </a:r>
          </a:p>
        </p:txBody>
      </p:sp>
      <p:sp>
        <p:nvSpPr>
          <p:cNvPr id="10244" name="Slide Number Placeholder 3">
            <a:extLst>
              <a:ext uri="{FF2B5EF4-FFF2-40B4-BE49-F238E27FC236}">
                <a16:creationId xmlns:a16="http://schemas.microsoft.com/office/drawing/2014/main" id="{CE6DA116-8110-41BC-A0BA-1BF4397B9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BA8135-FA9A-487E-B957-295B1B7DB405}"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152D7A-754D-4922-AA2E-004BA886E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4A3F49-F358-4F51-8DEC-5253D384F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Rabbits live in deserts, swamps, marshes, forests, grasslands, and prairies. So they are found in most places that people would live, making them a useful Natural Resource. Rabbit skins (or deer or other mammal skins) can be processed into leather and then used to make clothing and shoes as well as straps for musical instruments. The leather strip in the box is an example of the strip that could be used on a drum, to tie shoes, or to secure bags.</a:t>
            </a:r>
          </a:p>
        </p:txBody>
      </p:sp>
      <p:sp>
        <p:nvSpPr>
          <p:cNvPr id="12292" name="Slide Number Placeholder 3">
            <a:extLst>
              <a:ext uri="{FF2B5EF4-FFF2-40B4-BE49-F238E27FC236}">
                <a16:creationId xmlns:a16="http://schemas.microsoft.com/office/drawing/2014/main" id="{527D6473-8735-4E7C-B598-EFDBAA25C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C36E2-10C4-42F8-AEE5-101F1E96CF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E4B3DC7-ABD4-43CC-A402-480D9E603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1A25B2B-08EB-457B-9CFD-7FC7CA347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Mussels live in freshwater (streams and rivers) in the sand and gravel at the bottom. They live in water all over Arkansas. The animal inside can be eaten and the shell can be used to make tools or jewelry. Native Americans made digging tools, or hoes, out of the shell to work in their gardens. They also made beads for necklaces and decorations for their clothes, and gorgets, which are carved shells that were worn around their necks like necklaces.</a:t>
            </a:r>
          </a:p>
        </p:txBody>
      </p:sp>
      <p:sp>
        <p:nvSpPr>
          <p:cNvPr id="14340" name="Slide Number Placeholder 3">
            <a:extLst>
              <a:ext uri="{FF2B5EF4-FFF2-40B4-BE49-F238E27FC236}">
                <a16:creationId xmlns:a16="http://schemas.microsoft.com/office/drawing/2014/main" id="{54BDA53D-83EE-442F-B59D-B8F5EA36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E6213-8EEC-4F73-A774-FEBCA32AA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E5943FE2-FF65-40AD-B750-F641825A3418}"/>
              </a:ext>
            </a:extLst>
          </p:cNvPr>
          <p:cNvSpPr txBox="1">
            <a:spLocks noChangeArrowheads="1"/>
          </p:cNvSpPr>
          <p:nvPr/>
        </p:nvSpPr>
        <p:spPr bwMode="auto">
          <a:xfrm>
            <a:off x="3086100" y="5562602"/>
            <a:ext cx="2971800" cy="46166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solidFill>
                  <a:schemeClr val="bg1"/>
                </a:solidFill>
                <a:latin typeface="Arial" panose="020B0604020202020204" pitchFamily="34" charset="0"/>
                <a:cs typeface="Arial" panose="020B0604020202020204" pitchFamily="34" charset="0"/>
              </a:rPr>
              <a:t>Arkansas Archeological Survey</a:t>
            </a:r>
          </a:p>
          <a:p>
            <a:pPr algn="ctr">
              <a:defRPr/>
            </a:pPr>
            <a:r>
              <a:rPr lang="en-US" altLang="en-US" sz="1200" b="1" dirty="0">
                <a:solidFill>
                  <a:schemeClr val="bg1"/>
                </a:solidFill>
                <a:latin typeface="Arial" panose="020B0604020202020204" pitchFamily="34" charset="0"/>
                <a:cs typeface="Arial" panose="020B0604020202020204" pitchFamily="34" charset="0"/>
              </a:rPr>
              <a:t>Educational Outreach</a:t>
            </a:r>
          </a:p>
        </p:txBody>
      </p:sp>
      <p:sp>
        <p:nvSpPr>
          <p:cNvPr id="8194" name="Rectangle 2"/>
          <p:cNvSpPr>
            <a:spLocks noGrp="1" noChangeArrowheads="1"/>
          </p:cNvSpPr>
          <p:nvPr>
            <p:ph type="ctrTitle"/>
          </p:nvPr>
        </p:nvSpPr>
        <p:spPr>
          <a:xfrm>
            <a:off x="685800" y="1612084"/>
            <a:ext cx="7772400" cy="993775"/>
          </a:xfrm>
        </p:spPr>
        <p:txBody>
          <a:bodyPr/>
          <a:lstStyle>
            <a:lvl1pPr>
              <a:defRPr sz="4000" b="1" i="0" baseline="0">
                <a:solidFill>
                  <a:schemeClr val="bg1"/>
                </a:solidFill>
                <a:latin typeface="Arial" panose="020B0604020202020204" pitchFamily="34" charset="0"/>
              </a:defRPr>
            </a:lvl1pPr>
          </a:lstStyle>
          <a:p>
            <a:pPr lvl="0"/>
            <a:r>
              <a:rPr lang="en-US" altLang="en-US" noProof="0" dirty="0"/>
              <a:t>Click to edit Master title style</a:t>
            </a:r>
          </a:p>
        </p:txBody>
      </p:sp>
      <p:sp>
        <p:nvSpPr>
          <p:cNvPr id="8195" name="Rectangle 3"/>
          <p:cNvSpPr>
            <a:spLocks noGrp="1" noChangeArrowheads="1"/>
          </p:cNvSpPr>
          <p:nvPr>
            <p:ph type="subTitle" idx="1"/>
          </p:nvPr>
        </p:nvSpPr>
        <p:spPr>
          <a:xfrm>
            <a:off x="1381134" y="2923011"/>
            <a:ext cx="6400800" cy="1371600"/>
          </a:xfrm>
        </p:spPr>
        <p:txBody>
          <a:bodyPr/>
          <a:lstStyle>
            <a:lvl1pPr marL="0" indent="0" algn="ctr">
              <a:buFontTx/>
              <a:buNone/>
              <a:defRPr sz="2400" i="1" baseline="0">
                <a:solidFill>
                  <a:schemeClr val="bg1"/>
                </a:solidFill>
              </a:defRPr>
            </a:lvl1pPr>
          </a:lstStyle>
          <a:p>
            <a:pPr lvl="0"/>
            <a:r>
              <a:rPr lang="en-US" altLang="en-US" noProof="0"/>
              <a:t>Click to edit Master subtitle style</a:t>
            </a:r>
            <a:endParaRPr lang="en-US" altLang="en-US" noProof="0" dirty="0"/>
          </a:p>
        </p:txBody>
      </p:sp>
      <p:sp>
        <p:nvSpPr>
          <p:cNvPr id="15" name="Freeform: Shape 14">
            <a:extLst>
              <a:ext uri="{FF2B5EF4-FFF2-40B4-BE49-F238E27FC236}">
                <a16:creationId xmlns:a16="http://schemas.microsoft.com/office/drawing/2014/main" id="{4812D919-B1BC-4C4E-89A7-FF23614F30BD}"/>
              </a:ext>
            </a:extLst>
          </p:cNvPr>
          <p:cNvSpPr/>
          <p:nvPr/>
        </p:nvSpPr>
        <p:spPr>
          <a:xfrm>
            <a:off x="3851920" y="3878947"/>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16" name="Graphic 7">
            <a:extLst>
              <a:ext uri="{FF2B5EF4-FFF2-40B4-BE49-F238E27FC236}">
                <a16:creationId xmlns:a16="http://schemas.microsoft.com/office/drawing/2014/main" id="{5C6597E9-CD82-4ACA-8E84-FFF98F844EA2}"/>
              </a:ext>
            </a:extLst>
          </p:cNvPr>
          <p:cNvGrpSpPr/>
          <p:nvPr/>
        </p:nvGrpSpPr>
        <p:grpSpPr>
          <a:xfrm>
            <a:off x="3681326" y="3708162"/>
            <a:ext cx="1758219" cy="1349026"/>
            <a:chOff x="3695614" y="3708162"/>
            <a:chExt cx="1758219" cy="1349026"/>
          </a:xfrm>
          <a:solidFill>
            <a:srgbClr val="FFFFFF"/>
          </a:solidFill>
        </p:grpSpPr>
        <p:sp>
          <p:nvSpPr>
            <p:cNvPr id="17" name="Freeform: Shape 16">
              <a:extLst>
                <a:ext uri="{FF2B5EF4-FFF2-40B4-BE49-F238E27FC236}">
                  <a16:creationId xmlns:a16="http://schemas.microsoft.com/office/drawing/2014/main" id="{9FEB6D77-9747-4C70-80C1-624DE99C193D}"/>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8479A8F-04D2-4086-A277-365D866A4A6B}"/>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BD3EAE-D6BA-4950-8F5C-3FB1ADAD5721}"/>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06C3856-DC2C-4036-8128-B9CE17B274A6}"/>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4433C10-90DB-4355-8B7E-EA8645912594}"/>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D96DCE-B715-4F0A-9426-9B9F98F0B2E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C920902-A046-4A05-A1F7-7B9A194A4128}"/>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B56403-9AA3-40EC-BC7B-3CAC67FEBC05}"/>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6A104F-37D9-46FF-9411-B63E4F28B2E0}"/>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14D5BCE-8A68-4270-AF67-F39B79F00300}"/>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72E04D-291C-4271-9DAE-E1B851D9891F}"/>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4AC03ED-DB74-4CF2-8C2D-ADF3DB520EE7}"/>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94B709D-3D48-40B2-A230-C1A4A59C6278}"/>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D615643-D0FA-4B28-A615-63440E9C9534}"/>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F51771-5A80-4F04-BC17-94E6936AFB31}"/>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365B5-520A-46C5-A7A0-97F049EC8C3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9EB9CD-EE6D-4F39-9595-A62D9D72A94C}"/>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522265-C848-4F29-9667-55B881365645}"/>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420E0EA-65D1-48DC-A867-2B1C5606B85B}"/>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CE6590-FCBD-49EE-BC25-FDE2D66598A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03D67C2-8CCA-49AF-83F3-DA2D995EE0B8}"/>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
            <a:extLst>
              <a:ext uri="{FF2B5EF4-FFF2-40B4-BE49-F238E27FC236}">
                <a16:creationId xmlns:a16="http://schemas.microsoft.com/office/drawing/2014/main" id="{083F9A21-51E6-4605-BE89-129B0C5D099E}"/>
              </a:ext>
            </a:extLst>
          </p:cNvPr>
          <p:cNvGrpSpPr/>
          <p:nvPr/>
        </p:nvGrpSpPr>
        <p:grpSpPr>
          <a:xfrm>
            <a:off x="4136621" y="5218255"/>
            <a:ext cx="839247" cy="244602"/>
            <a:chOff x="4150909" y="5218255"/>
            <a:chExt cx="839247" cy="244602"/>
          </a:xfrm>
          <a:solidFill>
            <a:srgbClr val="FFFFFF"/>
          </a:solidFill>
        </p:grpSpPr>
        <p:sp>
          <p:nvSpPr>
            <p:cNvPr id="39" name="Freeform: Shape 38">
              <a:extLst>
                <a:ext uri="{FF2B5EF4-FFF2-40B4-BE49-F238E27FC236}">
                  <a16:creationId xmlns:a16="http://schemas.microsoft.com/office/drawing/2014/main" id="{EDB80FBC-9DE3-4591-990F-BA33FC970BD0}"/>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DFEBD3-D554-4B9F-AE78-3AE80A5C73D0}"/>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1FE15D-AC5D-4A04-942D-4AD1FCC44E86}"/>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5D7769F-A84E-47B0-8972-DF94B40F04E4}"/>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1143F1-DB5E-4D45-8EEE-4721C00C78D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330DAE2-8FBA-4AF0-80C9-87B5B155AB95}"/>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E6AF47A-B5FB-469C-9286-6BC5AD59B6E8}"/>
              </a:ext>
            </a:extLst>
          </p:cNvPr>
          <p:cNvSpPr/>
          <p:nvPr/>
        </p:nvSpPr>
        <p:spPr>
          <a:xfrm>
            <a:off x="3995938" y="5129961"/>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59489DF-CAA8-4BB2-A8D5-1CF68442BE5B}"/>
              </a:ext>
            </a:extLst>
          </p:cNvPr>
          <p:cNvSpPr/>
          <p:nvPr/>
        </p:nvSpPr>
        <p:spPr>
          <a:xfrm>
            <a:off x="5066358" y="5129294"/>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19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EB1FE3-0C89-48A8-A367-F07564929E4D}"/>
              </a:ext>
            </a:extLst>
          </p:cNvPr>
          <p:cNvSpPr/>
          <p:nvPr userDrawn="1"/>
        </p:nvSpPr>
        <p:spPr bwMode="auto">
          <a:xfrm>
            <a:off x="4876800" y="4038600"/>
            <a:ext cx="3276600" cy="1335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F3E798F3-C614-43B1-9BCF-C5563090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902" y="685800"/>
            <a:ext cx="2421636" cy="2421636"/>
          </a:xfrm>
          <a:prstGeom prst="rect">
            <a:avLst/>
          </a:prstGeom>
        </p:spPr>
      </p:pic>
      <p:pic>
        <p:nvPicPr>
          <p:cNvPr id="5" name="Picture 4" descr="Logo&#10;&#10;Description automatically generated">
            <a:extLst>
              <a:ext uri="{FF2B5EF4-FFF2-40B4-BE49-F238E27FC236}">
                <a16:creationId xmlns:a16="http://schemas.microsoft.com/office/drawing/2014/main" id="{DBF0D4D6-A366-4822-8365-06D0D96B1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5200" y="685800"/>
            <a:ext cx="2421636" cy="2426240"/>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9588CA1D-799C-4A31-BC75-581587B30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4600" y="745675"/>
            <a:ext cx="2307432" cy="2301889"/>
          </a:xfrm>
          <a:prstGeom prst="rect">
            <a:avLst/>
          </a:prstGeom>
        </p:spPr>
      </p:pic>
      <p:pic>
        <p:nvPicPr>
          <p:cNvPr id="12" name="Picture 11" descr="A view of the earth from space&#10;&#10;Description automatically generated with low confidence">
            <a:extLst>
              <a:ext uri="{FF2B5EF4-FFF2-40B4-BE49-F238E27FC236}">
                <a16:creationId xmlns:a16="http://schemas.microsoft.com/office/drawing/2014/main" id="{84DF8A55-13B8-4080-BBA2-BD9BCE47E5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902" y="4038600"/>
            <a:ext cx="3159564" cy="1346906"/>
          </a:xfrm>
          <a:prstGeom prst="rect">
            <a:avLst/>
          </a:prstGeom>
        </p:spPr>
      </p:pic>
      <p:pic>
        <p:nvPicPr>
          <p:cNvPr id="13" name="Picture 12" descr="A view of the earth from space&#10;&#10;Description automatically generated with low confidence">
            <a:extLst>
              <a:ext uri="{FF2B5EF4-FFF2-40B4-BE49-F238E27FC236}">
                <a16:creationId xmlns:a16="http://schemas.microsoft.com/office/drawing/2014/main" id="{6C703E9C-3993-4B86-9316-CF9CD305C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6800" y="4026694"/>
            <a:ext cx="3159564" cy="1346906"/>
          </a:xfrm>
          <a:prstGeom prst="rect">
            <a:avLst/>
          </a:prstGeom>
        </p:spPr>
      </p:pic>
    </p:spTree>
    <p:extLst>
      <p:ext uri="{BB962C8B-B14F-4D97-AF65-F5344CB8AC3E}">
        <p14:creationId xmlns:p14="http://schemas.microsoft.com/office/powerpoint/2010/main" val="129552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descr="A picture containing text, outdoor&#10;&#10;Description automatically generated">
            <a:extLst>
              <a:ext uri="{FF2B5EF4-FFF2-40B4-BE49-F238E27FC236}">
                <a16:creationId xmlns:a16="http://schemas.microsoft.com/office/drawing/2014/main" id="{A4A5F635-60F7-49A6-9CC7-1BE3214E02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9637" y="868670"/>
            <a:ext cx="5132994" cy="5120663"/>
          </a:xfrm>
          <a:prstGeom prst="rect">
            <a:avLst/>
          </a:prstGeom>
        </p:spPr>
      </p:pic>
    </p:spTree>
    <p:extLst>
      <p:ext uri="{BB962C8B-B14F-4D97-AF65-F5344CB8AC3E}">
        <p14:creationId xmlns:p14="http://schemas.microsoft.com/office/powerpoint/2010/main" val="14589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68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7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37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Online Image Placeholder 2"/>
          <p:cNvSpPr>
            <a:spLocks noGrp="1"/>
          </p:cNvSpPr>
          <p:nvPr>
            <p:ph type="clipArt" sz="half" idx="1"/>
          </p:nvPr>
        </p:nvSpPr>
        <p:spPr>
          <a:xfrm>
            <a:off x="457200" y="1600202"/>
            <a:ext cx="4038600" cy="4525963"/>
          </a:xfrm>
        </p:spPr>
        <p:txBody>
          <a:bodyPr/>
          <a:lstStyle/>
          <a:p>
            <a:pPr lvl="0"/>
            <a:r>
              <a:rPr lang="en-US" noProof="0"/>
              <a:t>Click icon to add online image</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C19450D-1B9B-4739-8236-0A9B155A1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1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A38932A-7124-48E7-8907-50ECCAA4F367}"/>
              </a:ext>
            </a:extLst>
          </p:cNvPr>
          <p:cNvGrpSpPr/>
          <p:nvPr userDrawn="1"/>
        </p:nvGrpSpPr>
        <p:grpSpPr>
          <a:xfrm>
            <a:off x="1963616" y="800100"/>
            <a:ext cx="5257800" cy="5257800"/>
            <a:chOff x="3695614" y="3708162"/>
            <a:chExt cx="1758219" cy="1754695"/>
          </a:xfrm>
        </p:grpSpPr>
        <p:sp>
          <p:nvSpPr>
            <p:cNvPr id="48" name="Freeform: Shape 47">
              <a:extLst>
                <a:ext uri="{FF2B5EF4-FFF2-40B4-BE49-F238E27FC236}">
                  <a16:creationId xmlns:a16="http://schemas.microsoft.com/office/drawing/2014/main" id="{A1089946-38C5-4C3B-BE7E-FB3202B3E65F}"/>
                </a:ext>
              </a:extLst>
            </p:cNvPr>
            <p:cNvSpPr/>
            <p:nvPr userDrawn="1"/>
          </p:nvSpPr>
          <p:spPr>
            <a:xfrm>
              <a:off x="3873351" y="3878945"/>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49" name="Graphic 7">
              <a:extLst>
                <a:ext uri="{FF2B5EF4-FFF2-40B4-BE49-F238E27FC236}">
                  <a16:creationId xmlns:a16="http://schemas.microsoft.com/office/drawing/2014/main" id="{444CB470-39CF-4853-8E8F-AEE556F518F2}"/>
                </a:ext>
              </a:extLst>
            </p:cNvPr>
            <p:cNvGrpSpPr/>
            <p:nvPr userDrawn="1"/>
          </p:nvGrpSpPr>
          <p:grpSpPr>
            <a:xfrm>
              <a:off x="3695614" y="3708162"/>
              <a:ext cx="1758219" cy="1349026"/>
              <a:chOff x="3695614" y="3708162"/>
              <a:chExt cx="1758219" cy="1349026"/>
            </a:xfrm>
            <a:solidFill>
              <a:srgbClr val="FFFFFF"/>
            </a:solidFill>
          </p:grpSpPr>
          <p:sp>
            <p:nvSpPr>
              <p:cNvPr id="59" name="Freeform: Shape 58">
                <a:extLst>
                  <a:ext uri="{FF2B5EF4-FFF2-40B4-BE49-F238E27FC236}">
                    <a16:creationId xmlns:a16="http://schemas.microsoft.com/office/drawing/2014/main" id="{E6C9F157-D562-484A-B9A1-867186D6D099}"/>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B60F20-4A4C-4F3D-BD22-C178341BB81E}"/>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A6C245F-B1D6-4596-94EE-9A14F9654229}"/>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FAE4B90-A406-4455-BFCD-D39AA83421DD}"/>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36EA9B-EFB0-4172-8BAA-9A4B8124866A}"/>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089D2BD-AEDA-48DC-A92F-43B2D59ED09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79B46F3-ED8D-4849-890A-5CF24D1131FB}"/>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285A4B-1113-4B88-BA5C-8C78749E16CF}"/>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8A20801-ACF0-45BF-B774-7E1F1198C9DE}"/>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EC377B7-5FB4-4B75-BE06-6FC83B68D047}"/>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C3793C2-9588-4312-95FD-F077D1819DF8}"/>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CBFAEA4-26C9-4C33-8AC9-BA62B8FCB3EA}"/>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981150-6E29-4A74-BB55-666B73226E61}"/>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C27A7FE-7CE6-451B-888C-1317FC8969FB}"/>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F8CFFE-505D-4DC3-98BA-285563128397}"/>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058FE0-4F8D-4B58-A35D-D43184DD7AF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D41CDCA-AFA3-494C-9738-1DF8BC118B61}"/>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2ED612-F8BB-4A05-BEF5-34EB2B8FC919}"/>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B6381D1-445E-4F6E-8071-7529403BAC7C}"/>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3D31BB1-1238-4D9C-A1C6-C121E31AB7D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595901-8453-4F65-9E26-548043A3AAE9}"/>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50" name="Graphic 7">
              <a:extLst>
                <a:ext uri="{FF2B5EF4-FFF2-40B4-BE49-F238E27FC236}">
                  <a16:creationId xmlns:a16="http://schemas.microsoft.com/office/drawing/2014/main" id="{E3E80F65-80DB-43C9-9907-58002B4C126D}"/>
                </a:ext>
              </a:extLst>
            </p:cNvPr>
            <p:cNvGrpSpPr/>
            <p:nvPr userDrawn="1"/>
          </p:nvGrpSpPr>
          <p:grpSpPr>
            <a:xfrm>
              <a:off x="4150909" y="5218255"/>
              <a:ext cx="839247" cy="244602"/>
              <a:chOff x="4150909" y="5218255"/>
              <a:chExt cx="839247" cy="244602"/>
            </a:xfrm>
            <a:solidFill>
              <a:srgbClr val="FFFFFF"/>
            </a:solidFill>
          </p:grpSpPr>
          <p:sp>
            <p:nvSpPr>
              <p:cNvPr id="53" name="Freeform: Shape 52">
                <a:extLst>
                  <a:ext uri="{FF2B5EF4-FFF2-40B4-BE49-F238E27FC236}">
                    <a16:creationId xmlns:a16="http://schemas.microsoft.com/office/drawing/2014/main" id="{59C2F834-E392-4EA8-AD75-77E234EA9624}"/>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902E0F-2DE7-4FEF-92BD-E97A0451C828}"/>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8A013E6-8B95-43EC-945E-62A32CD8D81F}"/>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77F551F-264D-4792-A947-E1A585387901}"/>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D8B6C3-0E57-4873-973A-92D2F6AA3CE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E3180D-2DD5-4076-A42E-A98FF484C6DC}"/>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0D67FAAD-8F0B-4DDF-9922-F4188030667E}"/>
                </a:ext>
              </a:extLst>
            </p:cNvPr>
            <p:cNvSpPr/>
            <p:nvPr userDrawn="1"/>
          </p:nvSpPr>
          <p:spPr>
            <a:xfrm>
              <a:off x="4010225" y="5129959"/>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A64BF1-B53A-4C32-AAEF-DC11E1C053DE}"/>
                </a:ext>
              </a:extLst>
            </p:cNvPr>
            <p:cNvSpPr/>
            <p:nvPr userDrawn="1"/>
          </p:nvSpPr>
          <p:spPr>
            <a:xfrm>
              <a:off x="5080645" y="5129292"/>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686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D4C6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6B22A-43D1-4B00-A7B6-DB37AA6C32B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5BA1C-9845-43EB-BBF0-3744D1754E75}"/>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A picture containing text, outdoor&#10;&#10;Description automatically generated">
            <a:extLst>
              <a:ext uri="{FF2B5EF4-FFF2-40B4-BE49-F238E27FC236}">
                <a16:creationId xmlns:a16="http://schemas.microsoft.com/office/drawing/2014/main" id="{5E9270EF-9AC8-477B-941B-8D6235DF05B7}"/>
              </a:ext>
            </a:extLst>
          </p:cNvPr>
          <p:cNvPicPr>
            <a:picLocks noChangeAspect="1"/>
          </p:cNvPicPr>
          <p:nvPr userDrawn="1"/>
        </p:nvPicPr>
        <p:blipFill>
          <a:blip r:embed="rId13">
            <a:alphaModFix/>
            <a:extLst>
              <a:ext uri="{28A0092B-C50C-407E-A947-70E740481C1C}">
                <a14:useLocalDpi xmlns:a14="http://schemas.microsoft.com/office/drawing/2010/main" val="0"/>
              </a:ext>
            </a:extLst>
          </a:blip>
          <a:stretch>
            <a:fillRect/>
          </a:stretch>
        </p:blipFill>
        <p:spPr>
          <a:xfrm>
            <a:off x="7923846" y="5638802"/>
            <a:ext cx="1000214" cy="99781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5" r:id="rId2"/>
    <p:sldLayoutId id="2147483720" r:id="rId3"/>
    <p:sldLayoutId id="2147483722" r:id="rId4"/>
    <p:sldLayoutId id="2147483712" r:id="rId5"/>
    <p:sldLayoutId id="2147483723" r:id="rId6"/>
    <p:sldLayoutId id="2147483714" r:id="rId7"/>
    <p:sldLayoutId id="2147483718" r:id="rId8"/>
    <p:sldLayoutId id="2147483724" r:id="rId9"/>
    <p:sldLayoutId id="2147483726" r:id="rId10"/>
    <p:sldLayoutId id="2147483727" r:id="rId11"/>
  </p:sldLayoutIdLst>
  <p:txStyles>
    <p:titleStyle>
      <a:lvl1pPr algn="ctr" rtl="0" eaLnBrk="1" fontAlgn="base" hangingPunct="1">
        <a:spcBef>
          <a:spcPct val="0"/>
        </a:spcBef>
        <a:spcAft>
          <a:spcPct val="0"/>
        </a:spcAft>
        <a:defRPr sz="4400" i="1" kern="1200">
          <a:solidFill>
            <a:schemeClr val="bg1"/>
          </a:solidFill>
          <a:latin typeface="Arial Unicode MS" panose="020B0604020202020204" pitchFamily="34" charset="-128"/>
          <a:ea typeface="+mj-ea"/>
          <a:cs typeface="+mj-cs"/>
        </a:defRPr>
      </a:lvl1pPr>
      <a:lvl2pPr algn="ctr" rtl="0" eaLnBrk="1" fontAlgn="base" hangingPunct="1">
        <a:spcBef>
          <a:spcPct val="0"/>
        </a:spcBef>
        <a:spcAft>
          <a:spcPct val="0"/>
        </a:spcAft>
        <a:defRPr sz="4400" i="1">
          <a:solidFill>
            <a:schemeClr val="bg1"/>
          </a:solidFill>
          <a:latin typeface="Arial Unicode MS" panose="020B0604020202020204" pitchFamily="34" charset="-128"/>
        </a:defRPr>
      </a:lvl2pPr>
      <a:lvl3pPr algn="ctr" rtl="0" eaLnBrk="1" fontAlgn="base" hangingPunct="1">
        <a:spcBef>
          <a:spcPct val="0"/>
        </a:spcBef>
        <a:spcAft>
          <a:spcPct val="0"/>
        </a:spcAft>
        <a:defRPr sz="4400" i="1">
          <a:solidFill>
            <a:schemeClr val="bg1"/>
          </a:solidFill>
          <a:latin typeface="Arial Unicode MS" panose="020B0604020202020204" pitchFamily="34" charset="-128"/>
        </a:defRPr>
      </a:lvl3pPr>
      <a:lvl4pPr algn="ctr" rtl="0" eaLnBrk="1" fontAlgn="base" hangingPunct="1">
        <a:spcBef>
          <a:spcPct val="0"/>
        </a:spcBef>
        <a:spcAft>
          <a:spcPct val="0"/>
        </a:spcAft>
        <a:defRPr sz="4400" i="1">
          <a:solidFill>
            <a:schemeClr val="bg1"/>
          </a:solidFill>
          <a:latin typeface="Arial Unicode MS" panose="020B0604020202020204" pitchFamily="34" charset="-128"/>
        </a:defRPr>
      </a:lvl4pPr>
      <a:lvl5pPr algn="ctr" rtl="0" eaLnBrk="1" fontAlgn="base" hangingPunct="1">
        <a:spcBef>
          <a:spcPct val="0"/>
        </a:spcBef>
        <a:spcAft>
          <a:spcPct val="0"/>
        </a:spcAft>
        <a:defRPr sz="4400" i="1">
          <a:solidFill>
            <a:schemeClr val="bg1"/>
          </a:solidFill>
          <a:latin typeface="Arial Unicode MS" panose="020B0604020202020204" pitchFamily="34" charset="-128"/>
        </a:defRPr>
      </a:lvl5pPr>
      <a:lvl6pPr marL="457200" algn="ctr" rtl="0" eaLnBrk="1" fontAlgn="base" hangingPunct="1">
        <a:spcBef>
          <a:spcPct val="0"/>
        </a:spcBef>
        <a:spcAft>
          <a:spcPct val="0"/>
        </a:spcAft>
        <a:defRPr sz="4400" i="1">
          <a:solidFill>
            <a:srgbClr val="FFFF00"/>
          </a:solidFill>
          <a:latin typeface="Times New Roman" panose="02020603050405020304" pitchFamily="18" charset="0"/>
        </a:defRPr>
      </a:lvl6pPr>
      <a:lvl7pPr marL="914400" algn="ctr" rtl="0" eaLnBrk="1" fontAlgn="base" hangingPunct="1">
        <a:spcBef>
          <a:spcPct val="0"/>
        </a:spcBef>
        <a:spcAft>
          <a:spcPct val="0"/>
        </a:spcAft>
        <a:defRPr sz="4400" i="1">
          <a:solidFill>
            <a:srgbClr val="FFFF00"/>
          </a:solidFill>
          <a:latin typeface="Times New Roman" panose="02020603050405020304" pitchFamily="18" charset="0"/>
        </a:defRPr>
      </a:lvl7pPr>
      <a:lvl8pPr marL="1371600" algn="ctr" rtl="0" eaLnBrk="1" fontAlgn="base" hangingPunct="1">
        <a:spcBef>
          <a:spcPct val="0"/>
        </a:spcBef>
        <a:spcAft>
          <a:spcPct val="0"/>
        </a:spcAft>
        <a:defRPr sz="4400" i="1">
          <a:solidFill>
            <a:srgbClr val="FFFF00"/>
          </a:solidFill>
          <a:latin typeface="Times New Roman" panose="02020603050405020304" pitchFamily="18" charset="0"/>
        </a:defRPr>
      </a:lvl8pPr>
      <a:lvl9pPr marL="1828800" algn="ctr" rtl="0" eaLnBrk="1" fontAlgn="base" hangingPunct="1">
        <a:spcBef>
          <a:spcPct val="0"/>
        </a:spcBef>
        <a:spcAft>
          <a:spcPct val="0"/>
        </a:spcAft>
        <a:defRPr sz="4400" i="1">
          <a:solidFill>
            <a:srgbClr val="FFFF00"/>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Arial Unicode MS" panose="020B0604020202020204" pitchFamily="34" charset="-128"/>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Arial Unicode MS" panose="020B0604020202020204" pitchFamily="34" charset="-128"/>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Arial Unicode MS" panose="020B0604020202020204" pitchFamily="34" charset="-128"/>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DEED-EB36-4C66-A46E-68CF2CFE6291}"/>
              </a:ext>
            </a:extLst>
          </p:cNvPr>
          <p:cNvSpPr>
            <a:spLocks noGrp="1"/>
          </p:cNvSpPr>
          <p:nvPr>
            <p:ph type="ctrTitle"/>
          </p:nvPr>
        </p:nvSpPr>
        <p:spPr/>
        <p:txBody>
          <a:bodyPr/>
          <a:lstStyle/>
          <a:p>
            <a:r>
              <a:rPr lang="en-US" dirty="0"/>
              <a:t>Using Raw Materials in Arkansas History</a:t>
            </a:r>
          </a:p>
        </p:txBody>
      </p:sp>
      <p:sp>
        <p:nvSpPr>
          <p:cNvPr id="3" name="Subtitle 2">
            <a:extLst>
              <a:ext uri="{FF2B5EF4-FFF2-40B4-BE49-F238E27FC236}">
                <a16:creationId xmlns:a16="http://schemas.microsoft.com/office/drawing/2014/main" id="{0B6BAA4E-1EAD-48BB-A0A9-D13F8C8A2042}"/>
              </a:ext>
            </a:extLst>
          </p:cNvPr>
          <p:cNvSpPr>
            <a:spLocks noGrp="1"/>
          </p:cNvSpPr>
          <p:nvPr>
            <p:ph type="subTitle" idx="1"/>
          </p:nvPr>
        </p:nvSpPr>
        <p:spPr>
          <a:xfrm>
            <a:off x="1371600" y="2743200"/>
            <a:ext cx="6400800" cy="1371600"/>
          </a:xfrm>
        </p:spPr>
        <p:txBody>
          <a:bodyPr/>
          <a:lstStyle/>
          <a:p>
            <a:r>
              <a:rPr lang="en-US" i="0" dirty="0"/>
              <a:t>To accompany the Raw Materials Box</a:t>
            </a:r>
          </a:p>
          <a:p>
            <a:r>
              <a:rPr lang="en-US" i="0" dirty="0"/>
              <a:t>(Grades 3-5)</a:t>
            </a:r>
          </a:p>
        </p:txBody>
      </p:sp>
    </p:spTree>
    <p:extLst>
      <p:ext uri="{BB962C8B-B14F-4D97-AF65-F5344CB8AC3E}">
        <p14:creationId xmlns:p14="http://schemas.microsoft.com/office/powerpoint/2010/main" val="352997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a:extLst>
              <a:ext uri="{FF2B5EF4-FFF2-40B4-BE49-F238E27FC236}">
                <a16:creationId xmlns:a16="http://schemas.microsoft.com/office/drawing/2014/main" id="{2E018601-AED9-4EA9-AE81-1544880DBA73}"/>
              </a:ext>
            </a:extLst>
          </p:cNvPr>
          <p:cNvSpPr>
            <a:spLocks noGrp="1"/>
          </p:cNvSpPr>
          <p:nvPr>
            <p:ph type="title"/>
          </p:nvPr>
        </p:nvSpPr>
        <p:spPr>
          <a:xfrm>
            <a:off x="2173603" y="21355"/>
            <a:ext cx="4419600" cy="770334"/>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Mussel Shells</a:t>
            </a:r>
          </a:p>
        </p:txBody>
      </p:sp>
      <p:pic>
        <p:nvPicPr>
          <p:cNvPr id="13323" name="Picture 18" descr="A small and large mussel in a tank of water. The larger mussel is pushing out of its shell.">
            <a:extLst>
              <a:ext uri="{FF2B5EF4-FFF2-40B4-BE49-F238E27FC236}">
                <a16:creationId xmlns:a16="http://schemas.microsoft.com/office/drawing/2014/main" id="{F7AA8944-59C3-4745-A938-A4C75DC0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73" y="1912726"/>
            <a:ext cx="3719513"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a:extLst>
              <a:ext uri="{FF2B5EF4-FFF2-40B4-BE49-F238E27FC236}">
                <a16:creationId xmlns:a16="http://schemas.microsoft.com/office/drawing/2014/main" id="{D9C410F5-5EC3-41AA-90EF-96EFB79DC34E}"/>
              </a:ext>
            </a:extLst>
          </p:cNvPr>
          <p:cNvSpPr txBox="1">
            <a:spLocks noChangeArrowheads="1"/>
          </p:cNvSpPr>
          <p:nvPr/>
        </p:nvSpPr>
        <p:spPr bwMode="auto">
          <a:xfrm>
            <a:off x="5007287" y="1938165"/>
            <a:ext cx="1347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Mussel sticking out of shell </a:t>
            </a:r>
          </a:p>
        </p:txBody>
      </p:sp>
      <p:pic>
        <p:nvPicPr>
          <p:cNvPr id="13314" name="Picture 3" descr="A mussel shell on a table.">
            <a:extLst>
              <a:ext uri="{FF2B5EF4-FFF2-40B4-BE49-F238E27FC236}">
                <a16:creationId xmlns:a16="http://schemas.microsoft.com/office/drawing/2014/main" id="{A675517A-8328-4B43-B6C0-D08858D9C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38" t="-1561" r="13688" b="9706"/>
          <a:stretch/>
        </p:blipFill>
        <p:spPr bwMode="auto">
          <a:xfrm>
            <a:off x="13749" y="762000"/>
            <a:ext cx="2795819"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AE794E46-F51F-431B-90BE-C23B2771524D}"/>
              </a:ext>
            </a:extLst>
          </p:cNvPr>
          <p:cNvSpPr txBox="1">
            <a:spLocks noChangeArrowheads="1"/>
          </p:cNvSpPr>
          <p:nvPr/>
        </p:nvSpPr>
        <p:spPr bwMode="auto">
          <a:xfrm>
            <a:off x="112141" y="945074"/>
            <a:ext cx="669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3324" name="Picture 5" descr="A shell gorget with shell beads on the leather string">
            <a:extLst>
              <a:ext uri="{FF2B5EF4-FFF2-40B4-BE49-F238E27FC236}">
                <a16:creationId xmlns:a16="http://schemas.microsoft.com/office/drawing/2014/main" id="{5C52E0F2-8180-4BFD-8413-9AFF19F3A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1" y="807881"/>
            <a:ext cx="3037549" cy="1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2">
            <a:extLst>
              <a:ext uri="{FF2B5EF4-FFF2-40B4-BE49-F238E27FC236}">
                <a16:creationId xmlns:a16="http://schemas.microsoft.com/office/drawing/2014/main" id="{1977AC5C-7CAB-4953-8E83-679803738A98}"/>
              </a:ext>
            </a:extLst>
          </p:cNvPr>
          <p:cNvSpPr txBox="1">
            <a:spLocks noChangeArrowheads="1"/>
          </p:cNvSpPr>
          <p:nvPr/>
        </p:nvSpPr>
        <p:spPr bwMode="auto">
          <a:xfrm>
            <a:off x="8299847" y="2286000"/>
            <a:ext cx="92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Gorget</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and Beads</a:t>
            </a:r>
          </a:p>
        </p:txBody>
      </p:sp>
      <p:pic>
        <p:nvPicPr>
          <p:cNvPr id="13319" name="Picture 7" descr="A shell gorget engraved with a square design and 4 bird heads.">
            <a:extLst>
              <a:ext uri="{FF2B5EF4-FFF2-40B4-BE49-F238E27FC236}">
                <a16:creationId xmlns:a16="http://schemas.microsoft.com/office/drawing/2014/main" id="{B9FF6BC9-DF97-4B49-9A9A-F383AF057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
          <a:stretch/>
        </p:blipFill>
        <p:spPr bwMode="auto">
          <a:xfrm>
            <a:off x="6791924" y="3039562"/>
            <a:ext cx="2338327"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3">
            <a:extLst>
              <a:ext uri="{FF2B5EF4-FFF2-40B4-BE49-F238E27FC236}">
                <a16:creationId xmlns:a16="http://schemas.microsoft.com/office/drawing/2014/main" id="{CD5AAFEC-1000-41A1-B284-EDCC870B2E1C}"/>
              </a:ext>
            </a:extLst>
          </p:cNvPr>
          <p:cNvSpPr txBox="1">
            <a:spLocks noChangeArrowheads="1"/>
          </p:cNvSpPr>
          <p:nvPr/>
        </p:nvSpPr>
        <p:spPr bwMode="auto">
          <a:xfrm>
            <a:off x="8444451" y="302337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a:t>
            </a:r>
            <a:r>
              <a:rPr kumimoji="0" lang="en-US" altLang="en-US" sz="105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t</a:t>
            </a:r>
            <a:endPar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3315" name="Picture 9" descr="A small white shell bead.">
            <a:extLst>
              <a:ext uri="{FF2B5EF4-FFF2-40B4-BE49-F238E27FC236}">
                <a16:creationId xmlns:a16="http://schemas.microsoft.com/office/drawing/2014/main" id="{739DB311-CAF8-4260-9E3B-850DE8109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2" t="11084" r="31429" b="32108"/>
          <a:stretch/>
        </p:blipFill>
        <p:spPr bwMode="auto">
          <a:xfrm>
            <a:off x="4593745" y="4373165"/>
            <a:ext cx="1883255"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extLst>
              <a:ext uri="{FF2B5EF4-FFF2-40B4-BE49-F238E27FC236}">
                <a16:creationId xmlns:a16="http://schemas.microsoft.com/office/drawing/2014/main" id="{E899112E-58C2-4DC6-B2C2-7A0E2A7BFC80}"/>
              </a:ext>
            </a:extLst>
          </p:cNvPr>
          <p:cNvSpPr txBox="1">
            <a:spLocks noChangeArrowheads="1"/>
          </p:cNvSpPr>
          <p:nvPr/>
        </p:nvSpPr>
        <p:spPr bwMode="auto">
          <a:xfrm>
            <a:off x="4878747" y="4530819"/>
            <a:ext cx="1107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Bead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13318" name="Picture 6" descr="A mussel shell attached to a wooden stick with leather.">
            <a:extLst>
              <a:ext uri="{FF2B5EF4-FFF2-40B4-BE49-F238E27FC236}">
                <a16:creationId xmlns:a16="http://schemas.microsoft.com/office/drawing/2014/main" id="{E92332CD-F7B2-4224-9CEF-E60A081067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31"/>
          <a:stretch/>
        </p:blipFill>
        <p:spPr bwMode="auto">
          <a:xfrm>
            <a:off x="0" y="4373165"/>
            <a:ext cx="428740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a:extLst>
              <a:ext uri="{FF2B5EF4-FFF2-40B4-BE49-F238E27FC236}">
                <a16:creationId xmlns:a16="http://schemas.microsoft.com/office/drawing/2014/main" id="{CCB4F6DE-5ACC-4D03-ABEE-1891F5C48FB1}"/>
              </a:ext>
            </a:extLst>
          </p:cNvPr>
          <p:cNvSpPr txBox="1">
            <a:spLocks noChangeArrowheads="1"/>
          </p:cNvSpPr>
          <p:nvPr/>
        </p:nvSpPr>
        <p:spPr bwMode="auto">
          <a:xfrm>
            <a:off x="152817" y="4517249"/>
            <a:ext cx="179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Shell Hoe/Digging Tool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36573158-99B8-406F-A482-571D5AA20D71}"/>
              </a:ext>
            </a:extLst>
          </p:cNvPr>
          <p:cNvSpPr>
            <a:spLocks noGrp="1"/>
          </p:cNvSpPr>
          <p:nvPr>
            <p:ph type="title"/>
          </p:nvPr>
        </p:nvSpPr>
        <p:spPr>
          <a:xfrm>
            <a:off x="0" y="0"/>
            <a:ext cx="9144000" cy="975166"/>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River Cane</a:t>
            </a:r>
          </a:p>
        </p:txBody>
      </p:sp>
      <p:pic>
        <p:nvPicPr>
          <p:cNvPr id="15362" name="Picture 13" descr="A canebreak of river cane.">
            <a:extLst>
              <a:ext uri="{FF2B5EF4-FFF2-40B4-BE49-F238E27FC236}">
                <a16:creationId xmlns:a16="http://schemas.microsoft.com/office/drawing/2014/main" id="{F57E508F-AD85-4442-88C3-C8C75085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6" b="4208"/>
          <a:stretch/>
        </p:blipFill>
        <p:spPr bwMode="auto">
          <a:xfrm>
            <a:off x="2057400" y="949729"/>
            <a:ext cx="5257800"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A piece of cut cane on a carpet">
            <a:extLst>
              <a:ext uri="{FF2B5EF4-FFF2-40B4-BE49-F238E27FC236}">
                <a16:creationId xmlns:a16="http://schemas.microsoft.com/office/drawing/2014/main" id="{993728D0-19F7-4099-B25C-BE050D02D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7" r="1663" b="2024"/>
          <a:stretch/>
        </p:blipFill>
        <p:spPr bwMode="auto">
          <a:xfrm>
            <a:off x="-14262" y="2413"/>
            <a:ext cx="1825803"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a:extLst>
              <a:ext uri="{FF2B5EF4-FFF2-40B4-BE49-F238E27FC236}">
                <a16:creationId xmlns:a16="http://schemas.microsoft.com/office/drawing/2014/main" id="{D7100D51-4941-4F26-9047-CF91E0F050D0}"/>
              </a:ext>
            </a:extLst>
          </p:cNvPr>
          <p:cNvSpPr txBox="1">
            <a:spLocks noChangeArrowheads="1"/>
          </p:cNvSpPr>
          <p:nvPr/>
        </p:nvSpPr>
        <p:spPr bwMode="auto">
          <a:xfrm>
            <a:off x="20256" y="1011940"/>
            <a:ext cx="767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5" name="Picture 5" descr="An arrow made of a cane shaft with a pink, stone arrowhead and feather fletching.">
            <a:extLst>
              <a:ext uri="{FF2B5EF4-FFF2-40B4-BE49-F238E27FC236}">
                <a16:creationId xmlns:a16="http://schemas.microsoft.com/office/drawing/2014/main" id="{44B8057F-D4B4-405E-A956-3E7CE1291B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2" r="20355" b="3633"/>
          <a:stretch/>
        </p:blipFill>
        <p:spPr bwMode="auto">
          <a:xfrm>
            <a:off x="7457495" y="-964"/>
            <a:ext cx="1666249" cy="324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a:extLst>
              <a:ext uri="{FF2B5EF4-FFF2-40B4-BE49-F238E27FC236}">
                <a16:creationId xmlns:a16="http://schemas.microsoft.com/office/drawing/2014/main" id="{994B525E-B1A9-493C-A928-D0E121936B14}"/>
              </a:ext>
            </a:extLst>
          </p:cNvPr>
          <p:cNvSpPr txBox="1">
            <a:spLocks noChangeArrowheads="1"/>
          </p:cNvSpPr>
          <p:nvPr/>
        </p:nvSpPr>
        <p:spPr bwMode="auto">
          <a:xfrm>
            <a:off x="8431039" y="991563"/>
            <a:ext cx="86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7" name="Picture 6" descr="A woven basket with light cane woven with dark cane for form a geometric design">
            <a:extLst>
              <a:ext uri="{FF2B5EF4-FFF2-40B4-BE49-F238E27FC236}">
                <a16:creationId xmlns:a16="http://schemas.microsoft.com/office/drawing/2014/main" id="{D9C41078-5893-431B-B12B-A2F7114C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706" y="4273451"/>
            <a:ext cx="2310294" cy="25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0">
            <a:extLst>
              <a:ext uri="{FF2B5EF4-FFF2-40B4-BE49-F238E27FC236}">
                <a16:creationId xmlns:a16="http://schemas.microsoft.com/office/drawing/2014/main" id="{7DD0231D-1B6D-4313-978D-4BB32A3E82CF}"/>
              </a:ext>
            </a:extLst>
          </p:cNvPr>
          <p:cNvSpPr txBox="1">
            <a:spLocks noChangeArrowheads="1"/>
          </p:cNvSpPr>
          <p:nvPr/>
        </p:nvSpPr>
        <p:spPr bwMode="auto">
          <a:xfrm>
            <a:off x="7010400" y="4254463"/>
            <a:ext cx="715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Basket</a:t>
            </a:r>
          </a:p>
        </p:txBody>
      </p:sp>
      <p:pic>
        <p:nvPicPr>
          <p:cNvPr id="15366" name="Picture 7" descr="A Mississippian house with small tree trunks used for poles and the walls lined with cane.">
            <a:extLst>
              <a:ext uri="{FF2B5EF4-FFF2-40B4-BE49-F238E27FC236}">
                <a16:creationId xmlns:a16="http://schemas.microsoft.com/office/drawing/2014/main" id="{107A67B1-7D90-4F62-9CC8-1138BEC0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22" y="4273451"/>
            <a:ext cx="3481827" cy="25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86CD1470-FC16-4043-A18A-40EE94C90140}"/>
              </a:ext>
            </a:extLst>
          </p:cNvPr>
          <p:cNvSpPr txBox="1">
            <a:spLocks noChangeArrowheads="1"/>
          </p:cNvSpPr>
          <p:nvPr/>
        </p:nvSpPr>
        <p:spPr bwMode="auto">
          <a:xfrm>
            <a:off x="1366474" y="6485733"/>
            <a:ext cx="1785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House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96C412C-B132-46FE-9964-FC0E59872BD6}"/>
              </a:ext>
            </a:extLst>
          </p:cNvPr>
          <p:cNvSpPr>
            <a:spLocks noGrp="1"/>
          </p:cNvSpPr>
          <p:nvPr>
            <p:ph type="title"/>
          </p:nvPr>
        </p:nvSpPr>
        <p:spPr>
          <a:xfrm>
            <a:off x="293489" y="29630"/>
            <a:ext cx="8229600" cy="857251"/>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Chert</a:t>
            </a:r>
          </a:p>
        </p:txBody>
      </p:sp>
      <p:pic>
        <p:nvPicPr>
          <p:cNvPr id="17411" name="Picture 3" descr="A piece of brown chert on a table.">
            <a:extLst>
              <a:ext uri="{FF2B5EF4-FFF2-40B4-BE49-F238E27FC236}">
                <a16:creationId xmlns:a16="http://schemas.microsoft.com/office/drawing/2014/main" id="{61AFF0D0-CF7D-45E4-9FFF-DF3B5A271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2" t="-466" r="14336" b="13268"/>
          <a:stretch/>
        </p:blipFill>
        <p:spPr bwMode="auto">
          <a:xfrm>
            <a:off x="-8448" y="609600"/>
            <a:ext cx="2634805" cy="21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a:extLst>
              <a:ext uri="{FF2B5EF4-FFF2-40B4-BE49-F238E27FC236}">
                <a16:creationId xmlns:a16="http://schemas.microsoft.com/office/drawing/2014/main" id="{9C1566C7-B0CF-4845-95E1-D532ED93739A}"/>
              </a:ext>
            </a:extLst>
          </p:cNvPr>
          <p:cNvSpPr txBox="1">
            <a:spLocks noChangeArrowheads="1"/>
          </p:cNvSpPr>
          <p:nvPr/>
        </p:nvSpPr>
        <p:spPr bwMode="auto">
          <a:xfrm>
            <a:off x="27271" y="2807538"/>
            <a:ext cx="9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Box</a:t>
            </a:r>
          </a:p>
        </p:txBody>
      </p:sp>
      <p:pic>
        <p:nvPicPr>
          <p:cNvPr id="17416" name="Picture 6" descr="A piece of orange chert flint knapped into an arrow point.">
            <a:extLst>
              <a:ext uri="{FF2B5EF4-FFF2-40B4-BE49-F238E27FC236}">
                <a16:creationId xmlns:a16="http://schemas.microsoft.com/office/drawing/2014/main" id="{B0B7D0AE-395B-4810-A18D-DCCD71B0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929" y="997163"/>
            <a:ext cx="1806999" cy="28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2">
            <a:extLst>
              <a:ext uri="{FF2B5EF4-FFF2-40B4-BE49-F238E27FC236}">
                <a16:creationId xmlns:a16="http://schemas.microsoft.com/office/drawing/2014/main" id="{04A26E5F-CDE0-434B-9F30-1D531F1F6370}"/>
              </a:ext>
            </a:extLst>
          </p:cNvPr>
          <p:cNvSpPr txBox="1">
            <a:spLocks noChangeArrowheads="1"/>
          </p:cNvSpPr>
          <p:nvPr/>
        </p:nvSpPr>
        <p:spPr bwMode="auto">
          <a:xfrm>
            <a:off x="2819114" y="3254156"/>
            <a:ext cx="66436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Point</a:t>
            </a:r>
          </a:p>
        </p:txBody>
      </p:sp>
      <p:pic>
        <p:nvPicPr>
          <p:cNvPr id="17414" name="Picture 8" descr="A piece of gray chert flint knapped into a drill with a long, thin point.">
            <a:extLst>
              <a:ext uri="{FF2B5EF4-FFF2-40B4-BE49-F238E27FC236}">
                <a16:creationId xmlns:a16="http://schemas.microsoft.com/office/drawing/2014/main" id="{05F97112-C4AE-492D-94DE-FA5730C7D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 r="3802" b="-664"/>
          <a:stretch/>
        </p:blipFill>
        <p:spPr bwMode="auto">
          <a:xfrm>
            <a:off x="4665929" y="997164"/>
            <a:ext cx="1734871" cy="283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3">
            <a:extLst>
              <a:ext uri="{FF2B5EF4-FFF2-40B4-BE49-F238E27FC236}">
                <a16:creationId xmlns:a16="http://schemas.microsoft.com/office/drawing/2014/main" id="{DD341E17-4658-4F37-94CE-911A079C4C4D}"/>
              </a:ext>
            </a:extLst>
          </p:cNvPr>
          <p:cNvSpPr txBox="1">
            <a:spLocks noChangeArrowheads="1"/>
          </p:cNvSpPr>
          <p:nvPr/>
        </p:nvSpPr>
        <p:spPr bwMode="auto">
          <a:xfrm>
            <a:off x="4693723" y="3438822"/>
            <a:ext cx="488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Drill</a:t>
            </a:r>
          </a:p>
        </p:txBody>
      </p:sp>
      <p:pic>
        <p:nvPicPr>
          <p:cNvPr id="17412" name="Picture 5" descr="A pink arrow head attached to a piece of cane with sinnew.">
            <a:extLst>
              <a:ext uri="{FF2B5EF4-FFF2-40B4-BE49-F238E27FC236}">
                <a16:creationId xmlns:a16="http://schemas.microsoft.com/office/drawing/2014/main" id="{7030FF49-4EF5-4D46-9F03-2AF8646C7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91" t="9614" r="24195" b="-125"/>
          <a:stretch/>
        </p:blipFill>
        <p:spPr bwMode="auto">
          <a:xfrm>
            <a:off x="6553199" y="627479"/>
            <a:ext cx="2585009" cy="24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4">
            <a:extLst>
              <a:ext uri="{FF2B5EF4-FFF2-40B4-BE49-F238E27FC236}">
                <a16:creationId xmlns:a16="http://schemas.microsoft.com/office/drawing/2014/main" id="{7676E219-FC90-4EF4-80B3-E99215E89744}"/>
              </a:ext>
            </a:extLst>
          </p:cNvPr>
          <p:cNvSpPr txBox="1">
            <a:spLocks noChangeArrowheads="1"/>
          </p:cNvSpPr>
          <p:nvPr/>
        </p:nvSpPr>
        <p:spPr bwMode="auto">
          <a:xfrm>
            <a:off x="8186465" y="2876788"/>
            <a:ext cx="966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 Box)</a:t>
            </a:r>
          </a:p>
        </p:txBody>
      </p:sp>
      <p:pic>
        <p:nvPicPr>
          <p:cNvPr id="17413" name="Picture 7" descr="A piece of brown chert with flakes knapped off of the edge to form a scraper.">
            <a:extLst>
              <a:ext uri="{FF2B5EF4-FFF2-40B4-BE49-F238E27FC236}">
                <a16:creationId xmlns:a16="http://schemas.microsoft.com/office/drawing/2014/main" id="{9159DAD8-CD3E-42D4-9746-9C4C6DB3F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78" y="4068317"/>
            <a:ext cx="4457700" cy="27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a:extLst>
              <a:ext uri="{FF2B5EF4-FFF2-40B4-BE49-F238E27FC236}">
                <a16:creationId xmlns:a16="http://schemas.microsoft.com/office/drawing/2014/main" id="{000E9AEE-8A95-4B75-9677-27F033F8467B}"/>
              </a:ext>
            </a:extLst>
          </p:cNvPr>
          <p:cNvSpPr txBox="1">
            <a:spLocks noChangeArrowheads="1"/>
          </p:cNvSpPr>
          <p:nvPr/>
        </p:nvSpPr>
        <p:spPr bwMode="auto">
          <a:xfrm>
            <a:off x="5943600" y="6400800"/>
            <a:ext cx="734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Scraper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D0D90670-7ADF-4FA5-AF1B-868BF81DD117}"/>
              </a:ext>
            </a:extLst>
          </p:cNvPr>
          <p:cNvSpPr>
            <a:spLocks noGrp="1"/>
          </p:cNvSpPr>
          <p:nvPr>
            <p:ph type="title"/>
          </p:nvPr>
        </p:nvSpPr>
        <p:spPr>
          <a:xfrm>
            <a:off x="682228" y="1147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Antlers</a:t>
            </a:r>
          </a:p>
        </p:txBody>
      </p:sp>
      <p:pic>
        <p:nvPicPr>
          <p:cNvPr id="19458" name="Picture 12" descr="A male deer with antlers standing in the woods in the snow.">
            <a:extLst>
              <a:ext uri="{FF2B5EF4-FFF2-40B4-BE49-F238E27FC236}">
                <a16:creationId xmlns:a16="http://schemas.microsoft.com/office/drawing/2014/main" id="{8E882433-AB8E-4F3E-AE75-C8E6D83AE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
          <a:stretch/>
        </p:blipFill>
        <p:spPr bwMode="auto">
          <a:xfrm>
            <a:off x="3197212" y="936151"/>
            <a:ext cx="2749575" cy="32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A deer antler on a table.">
            <a:extLst>
              <a:ext uri="{FF2B5EF4-FFF2-40B4-BE49-F238E27FC236}">
                <a16:creationId xmlns:a16="http://schemas.microsoft.com/office/drawing/2014/main" id="{A8445E6D-D8E1-4100-9E7D-80040CECE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2" t="840" r="2598" b="255"/>
          <a:stretch/>
        </p:blipFill>
        <p:spPr bwMode="auto">
          <a:xfrm>
            <a:off x="0" y="0"/>
            <a:ext cx="299163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7">
            <a:extLst>
              <a:ext uri="{FF2B5EF4-FFF2-40B4-BE49-F238E27FC236}">
                <a16:creationId xmlns:a16="http://schemas.microsoft.com/office/drawing/2014/main" id="{E5006E49-55D2-45B3-A7DD-4B6A3432A663}"/>
              </a:ext>
            </a:extLst>
          </p:cNvPr>
          <p:cNvSpPr txBox="1">
            <a:spLocks noChangeArrowheads="1"/>
          </p:cNvSpPr>
          <p:nvPr/>
        </p:nvSpPr>
        <p:spPr bwMode="auto">
          <a:xfrm>
            <a:off x="60127" y="1022076"/>
            <a:ext cx="7393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9463" name="Picture 6" descr="A hand holding a piece of chert inside of a piece of leather with an antler point being used for knapping.">
            <a:extLst>
              <a:ext uri="{FF2B5EF4-FFF2-40B4-BE49-F238E27FC236}">
                <a16:creationId xmlns:a16="http://schemas.microsoft.com/office/drawing/2014/main" id="{74245E25-95C4-444C-B986-2C168DE7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924" y="936151"/>
            <a:ext cx="3052554" cy="28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0">
            <a:extLst>
              <a:ext uri="{FF2B5EF4-FFF2-40B4-BE49-F238E27FC236}">
                <a16:creationId xmlns:a16="http://schemas.microsoft.com/office/drawing/2014/main" id="{849407B3-3A7C-40F6-B3B1-D0A516337F3D}"/>
              </a:ext>
            </a:extLst>
          </p:cNvPr>
          <p:cNvSpPr txBox="1">
            <a:spLocks noChangeArrowheads="1"/>
          </p:cNvSpPr>
          <p:nvPr/>
        </p:nvSpPr>
        <p:spPr bwMode="auto">
          <a:xfrm>
            <a:off x="6084694" y="986333"/>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Knapping Tool</a:t>
            </a:r>
          </a:p>
        </p:txBody>
      </p:sp>
      <p:pic>
        <p:nvPicPr>
          <p:cNvPr id="19461" name="Picture 4" descr="Four points made of deer antler tines and hollwed at the end so that they can fit on a handle.">
            <a:extLst>
              <a:ext uri="{FF2B5EF4-FFF2-40B4-BE49-F238E27FC236}">
                <a16:creationId xmlns:a16="http://schemas.microsoft.com/office/drawing/2014/main" id="{F6F32B90-DEC5-4659-9EBD-FF7836EB8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229" y="5105400"/>
            <a:ext cx="5711771" cy="176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9">
            <a:extLst>
              <a:ext uri="{FF2B5EF4-FFF2-40B4-BE49-F238E27FC236}">
                <a16:creationId xmlns:a16="http://schemas.microsoft.com/office/drawing/2014/main" id="{14158754-F833-4C3D-B046-4115F329E81D}"/>
              </a:ext>
            </a:extLst>
          </p:cNvPr>
          <p:cNvSpPr txBox="1">
            <a:spLocks noChangeArrowheads="1"/>
          </p:cNvSpPr>
          <p:nvPr/>
        </p:nvSpPr>
        <p:spPr bwMode="auto">
          <a:xfrm>
            <a:off x="6553200" y="5805801"/>
            <a:ext cx="131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Antler Point</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9462" name="Picture 5" descr="A stone knife made of a knapped chert blade and an antler handle. The pieces are held together by sinew.">
            <a:extLst>
              <a:ext uri="{FF2B5EF4-FFF2-40B4-BE49-F238E27FC236}">
                <a16:creationId xmlns:a16="http://schemas.microsoft.com/office/drawing/2014/main" id="{664A2FC7-9765-486B-8F25-768866726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4335149"/>
            <a:ext cx="3195722" cy="25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8">
            <a:extLst>
              <a:ext uri="{FF2B5EF4-FFF2-40B4-BE49-F238E27FC236}">
                <a16:creationId xmlns:a16="http://schemas.microsoft.com/office/drawing/2014/main" id="{4C22141A-4E50-4E9C-9AE3-81E8ACE78FFA}"/>
              </a:ext>
            </a:extLst>
          </p:cNvPr>
          <p:cNvSpPr txBox="1">
            <a:spLocks noChangeArrowheads="1"/>
          </p:cNvSpPr>
          <p:nvPr/>
        </p:nvSpPr>
        <p:spPr bwMode="auto">
          <a:xfrm>
            <a:off x="442355" y="5988711"/>
            <a:ext cx="9644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Knife Handle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439807-53AE-4195-801A-C14FBE9C963C}"/>
              </a:ext>
            </a:extLst>
          </p:cNvPr>
          <p:cNvSpPr>
            <a:spLocks noGrp="1"/>
          </p:cNvSpPr>
          <p:nvPr>
            <p:ph type="title"/>
          </p:nvPr>
        </p:nvSpPr>
        <p:spPr>
          <a:xfrm>
            <a:off x="457200" y="134832"/>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Bones</a:t>
            </a:r>
          </a:p>
        </p:txBody>
      </p:sp>
      <p:pic>
        <p:nvPicPr>
          <p:cNvPr id="21507" name="Picture 3" descr="A deer metapodial on a table.">
            <a:extLst>
              <a:ext uri="{FF2B5EF4-FFF2-40B4-BE49-F238E27FC236}">
                <a16:creationId xmlns:a16="http://schemas.microsoft.com/office/drawing/2014/main" id="{FAAFF1A6-0A96-4F7D-83AB-AE1DFD0FA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 b="4119"/>
          <a:stretch/>
        </p:blipFill>
        <p:spPr bwMode="auto">
          <a:xfrm>
            <a:off x="0" y="1332379"/>
            <a:ext cx="3258175"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0">
            <a:extLst>
              <a:ext uri="{FF2B5EF4-FFF2-40B4-BE49-F238E27FC236}">
                <a16:creationId xmlns:a16="http://schemas.microsoft.com/office/drawing/2014/main" id="{FB3B074F-4C70-4E89-879C-C8A772B5DC16}"/>
              </a:ext>
            </a:extLst>
          </p:cNvPr>
          <p:cNvSpPr txBox="1">
            <a:spLocks noChangeArrowheads="1"/>
          </p:cNvSpPr>
          <p:nvPr/>
        </p:nvSpPr>
        <p:spPr bwMode="auto">
          <a:xfrm>
            <a:off x="801244" y="1494715"/>
            <a:ext cx="201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Lower Leg Bone (In Box)</a:t>
            </a:r>
          </a:p>
        </p:txBody>
      </p:sp>
      <p:pic>
        <p:nvPicPr>
          <p:cNvPr id="21510" name="Picture 9" descr="Two hoes made of deer scapula tied to a wooden stick with sinew.">
            <a:extLst>
              <a:ext uri="{FF2B5EF4-FFF2-40B4-BE49-F238E27FC236}">
                <a16:creationId xmlns:a16="http://schemas.microsoft.com/office/drawing/2014/main" id="{BF1E9AA4-7A59-4EAD-AD01-718FDDD01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7203"/>
            <a:ext cx="2787849" cy="3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4">
            <a:extLst>
              <a:ext uri="{FF2B5EF4-FFF2-40B4-BE49-F238E27FC236}">
                <a16:creationId xmlns:a16="http://schemas.microsoft.com/office/drawing/2014/main" id="{D81BC780-0B66-4E2A-9F73-514541795581}"/>
              </a:ext>
            </a:extLst>
          </p:cNvPr>
          <p:cNvSpPr txBox="1">
            <a:spLocks noChangeArrowheads="1"/>
          </p:cNvSpPr>
          <p:nvPr/>
        </p:nvSpPr>
        <p:spPr bwMode="auto">
          <a:xfrm>
            <a:off x="4273748" y="2904595"/>
            <a:ext cx="15823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Hoe/Digging Tool</a:t>
            </a:r>
          </a:p>
        </p:txBody>
      </p:sp>
      <p:pic>
        <p:nvPicPr>
          <p:cNvPr id="21508" name="Picture 5" descr="A deer toe bone.">
            <a:extLst>
              <a:ext uri="{FF2B5EF4-FFF2-40B4-BE49-F238E27FC236}">
                <a16:creationId xmlns:a16="http://schemas.microsoft.com/office/drawing/2014/main" id="{C2CB8A54-AA84-4914-94BB-C8732D8D6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35" t="582" r="-4820" b="3482"/>
          <a:stretch/>
        </p:blipFill>
        <p:spPr bwMode="auto">
          <a:xfrm>
            <a:off x="6508551" y="1379832"/>
            <a:ext cx="2787849" cy="19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a:extLst>
              <a:ext uri="{FF2B5EF4-FFF2-40B4-BE49-F238E27FC236}">
                <a16:creationId xmlns:a16="http://schemas.microsoft.com/office/drawing/2014/main" id="{10DFF53C-3625-4ED8-8A9C-BB389FE931D8}"/>
              </a:ext>
            </a:extLst>
          </p:cNvPr>
          <p:cNvSpPr txBox="1">
            <a:spLocks noChangeArrowheads="1"/>
          </p:cNvSpPr>
          <p:nvPr/>
        </p:nvSpPr>
        <p:spPr bwMode="auto">
          <a:xfrm>
            <a:off x="7314163" y="1514693"/>
            <a:ext cx="157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Toe Bone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21511" name="Picture 8" descr="A bone broken along the shaft and smoothed to a point.">
            <a:extLst>
              <a:ext uri="{FF2B5EF4-FFF2-40B4-BE49-F238E27FC236}">
                <a16:creationId xmlns:a16="http://schemas.microsoft.com/office/drawing/2014/main" id="{D9773CE6-C492-41B3-A44E-BD1C4C892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012" y="5086406"/>
            <a:ext cx="4322988" cy="17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13">
            <a:extLst>
              <a:ext uri="{FF2B5EF4-FFF2-40B4-BE49-F238E27FC236}">
                <a16:creationId xmlns:a16="http://schemas.microsoft.com/office/drawing/2014/main" id="{EBB0CAB0-C17C-4F52-BA48-8FBC97C6A436}"/>
              </a:ext>
            </a:extLst>
          </p:cNvPr>
          <p:cNvSpPr txBox="1">
            <a:spLocks noChangeArrowheads="1"/>
          </p:cNvSpPr>
          <p:nvPr/>
        </p:nvSpPr>
        <p:spPr bwMode="auto">
          <a:xfrm>
            <a:off x="6982506" y="5195500"/>
            <a:ext cx="1213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Awl</a:t>
            </a:r>
          </a:p>
        </p:txBody>
      </p:sp>
      <p:pic>
        <p:nvPicPr>
          <p:cNvPr id="21509" name="Picture 7" descr="A carved fish hook made of animal bone with a small groove on the dull end to attach a string.">
            <a:extLst>
              <a:ext uri="{FF2B5EF4-FFF2-40B4-BE49-F238E27FC236}">
                <a16:creationId xmlns:a16="http://schemas.microsoft.com/office/drawing/2014/main" id="{8804DCAB-9058-49E5-87E7-46B781B7C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 y="4633201"/>
            <a:ext cx="3337199" cy="22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2">
            <a:extLst>
              <a:ext uri="{FF2B5EF4-FFF2-40B4-BE49-F238E27FC236}">
                <a16:creationId xmlns:a16="http://schemas.microsoft.com/office/drawing/2014/main" id="{61E346E9-8F9D-4C71-AAB7-A6F0DA2C2508}"/>
              </a:ext>
            </a:extLst>
          </p:cNvPr>
          <p:cNvSpPr txBox="1">
            <a:spLocks noChangeArrowheads="1"/>
          </p:cNvSpPr>
          <p:nvPr/>
        </p:nvSpPr>
        <p:spPr bwMode="auto">
          <a:xfrm>
            <a:off x="801244" y="4733361"/>
            <a:ext cx="1637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Fish Hook (In Box)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a:extLst>
              <a:ext uri="{FF2B5EF4-FFF2-40B4-BE49-F238E27FC236}">
                <a16:creationId xmlns:a16="http://schemas.microsoft.com/office/drawing/2014/main" id="{28373FC1-B892-430B-ACF2-3FA1882ED3F0}"/>
              </a:ext>
            </a:extLst>
          </p:cNvPr>
          <p:cNvSpPr>
            <a:spLocks noGrp="1"/>
          </p:cNvSpPr>
          <p:nvPr>
            <p:ph type="title"/>
          </p:nvPr>
        </p:nvSpPr>
        <p:spPr>
          <a:xfrm>
            <a:off x="381000" y="5516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Turtle Shells</a:t>
            </a:r>
          </a:p>
        </p:txBody>
      </p:sp>
      <p:pic>
        <p:nvPicPr>
          <p:cNvPr id="23556" name="Picture 6" descr="A turtle standing on a log in a stream.">
            <a:extLst>
              <a:ext uri="{FF2B5EF4-FFF2-40B4-BE49-F238E27FC236}">
                <a16:creationId xmlns:a16="http://schemas.microsoft.com/office/drawing/2014/main" id="{E85AAE57-5E58-41FC-8260-F2EBDE38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912412"/>
            <a:ext cx="44719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descr="A turtle shell on a table.">
            <a:extLst>
              <a:ext uri="{FF2B5EF4-FFF2-40B4-BE49-F238E27FC236}">
                <a16:creationId xmlns:a16="http://schemas.microsoft.com/office/drawing/2014/main" id="{DD6BDEC8-F901-432E-9104-DBFA571C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4152870"/>
            <a:ext cx="4111229" cy="274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9A648781-6990-4714-92D8-C4629B0691B8}"/>
              </a:ext>
            </a:extLst>
          </p:cNvPr>
          <p:cNvSpPr txBox="1">
            <a:spLocks noChangeArrowheads="1"/>
          </p:cNvSpPr>
          <p:nvPr/>
        </p:nvSpPr>
        <p:spPr bwMode="auto">
          <a:xfrm>
            <a:off x="3276600" y="6210247"/>
            <a:ext cx="701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Box</a:t>
            </a:r>
          </a:p>
        </p:txBody>
      </p:sp>
      <p:pic>
        <p:nvPicPr>
          <p:cNvPr id="23555" name="Picture 4" descr="Two turtle shells attached to wooden handles and sewn shut to contain small objects to make rattles.">
            <a:extLst>
              <a:ext uri="{FF2B5EF4-FFF2-40B4-BE49-F238E27FC236}">
                <a16:creationId xmlns:a16="http://schemas.microsoft.com/office/drawing/2014/main" id="{2DE8EB1A-56F2-4B57-9F29-CCC749430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81" y="4152870"/>
            <a:ext cx="3661726" cy="27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a:extLst>
              <a:ext uri="{FF2B5EF4-FFF2-40B4-BE49-F238E27FC236}">
                <a16:creationId xmlns:a16="http://schemas.microsoft.com/office/drawing/2014/main" id="{11D136FA-6E03-4662-9283-DEF54E4DDA42}"/>
              </a:ext>
            </a:extLst>
          </p:cNvPr>
          <p:cNvSpPr txBox="1">
            <a:spLocks noChangeArrowheads="1"/>
          </p:cNvSpPr>
          <p:nvPr/>
        </p:nvSpPr>
        <p:spPr bwMode="auto">
          <a:xfrm>
            <a:off x="5562600" y="6210247"/>
            <a:ext cx="10703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Shell Rattle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0C38E7B-B62B-423A-8006-3703E6B139B6}"/>
              </a:ext>
            </a:extLst>
          </p:cNvPr>
          <p:cNvSpPr>
            <a:spLocks noGrp="1"/>
          </p:cNvSpPr>
          <p:nvPr>
            <p:ph type="title"/>
          </p:nvPr>
        </p:nvSpPr>
        <p:spPr>
          <a:xfrm>
            <a:off x="-12539" y="150197"/>
            <a:ext cx="9042239" cy="932745"/>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Corn</a:t>
            </a:r>
          </a:p>
        </p:txBody>
      </p:sp>
      <p:pic>
        <p:nvPicPr>
          <p:cNvPr id="25603" name="Picture 3" descr="A piece of multicolored corn on the cob with the cornhusk attached.">
            <a:extLst>
              <a:ext uri="{FF2B5EF4-FFF2-40B4-BE49-F238E27FC236}">
                <a16:creationId xmlns:a16="http://schemas.microsoft.com/office/drawing/2014/main" id="{62EBCF23-B0FD-4087-98C9-0EAC5FB49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12153" r="4060" b="33090"/>
          <a:stretch/>
        </p:blipFill>
        <p:spPr bwMode="auto">
          <a:xfrm>
            <a:off x="0" y="1219200"/>
            <a:ext cx="565363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7">
            <a:extLst>
              <a:ext uri="{FF2B5EF4-FFF2-40B4-BE49-F238E27FC236}">
                <a16:creationId xmlns:a16="http://schemas.microsoft.com/office/drawing/2014/main" id="{3AAA4AD1-6CFC-4C2E-B3C5-7223F4019AE3}"/>
              </a:ext>
            </a:extLst>
          </p:cNvPr>
          <p:cNvSpPr txBox="1">
            <a:spLocks noChangeArrowheads="1"/>
          </p:cNvSpPr>
          <p:nvPr/>
        </p:nvSpPr>
        <p:spPr bwMode="auto">
          <a:xfrm>
            <a:off x="3200008" y="2867527"/>
            <a:ext cx="9120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5604" name="Picture 5" descr="A doll made of cornhusks with string for hair.">
            <a:extLst>
              <a:ext uri="{FF2B5EF4-FFF2-40B4-BE49-F238E27FC236}">
                <a16:creationId xmlns:a16="http://schemas.microsoft.com/office/drawing/2014/main" id="{7C3E786B-BAD9-49A7-9630-244F855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9" t="-4" r="6099" b="4"/>
          <a:stretch/>
        </p:blipFill>
        <p:spPr bwMode="auto">
          <a:xfrm>
            <a:off x="5727087" y="1750762"/>
            <a:ext cx="3404825" cy="5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8">
            <a:extLst>
              <a:ext uri="{FF2B5EF4-FFF2-40B4-BE49-F238E27FC236}">
                <a16:creationId xmlns:a16="http://schemas.microsoft.com/office/drawing/2014/main" id="{CCB5198B-67E6-427A-A7FA-4F0FEA315DA1}"/>
              </a:ext>
            </a:extLst>
          </p:cNvPr>
          <p:cNvSpPr txBox="1">
            <a:spLocks noChangeArrowheads="1"/>
          </p:cNvSpPr>
          <p:nvPr/>
        </p:nvSpPr>
        <p:spPr bwMode="auto">
          <a:xfrm>
            <a:off x="6053137" y="6418198"/>
            <a:ext cx="1719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Cornhusk Doll (In Box)</a:t>
            </a:r>
          </a:p>
        </p:txBody>
      </p:sp>
      <p:pic>
        <p:nvPicPr>
          <p:cNvPr id="25605" name="Picture 6" descr="Burned corn cobs in a small pit.">
            <a:extLst>
              <a:ext uri="{FF2B5EF4-FFF2-40B4-BE49-F238E27FC236}">
                <a16:creationId xmlns:a16="http://schemas.microsoft.com/office/drawing/2014/main" id="{6B5D530A-1C7E-4C06-B62C-3262C23F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17583"/>
            <a:ext cx="3335136" cy="32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a:extLst>
              <a:ext uri="{FF2B5EF4-FFF2-40B4-BE49-F238E27FC236}">
                <a16:creationId xmlns:a16="http://schemas.microsoft.com/office/drawing/2014/main" id="{C7C17281-A19A-4E09-8860-EDE3BB3FBBF0}"/>
              </a:ext>
            </a:extLst>
          </p:cNvPr>
          <p:cNvSpPr txBox="1">
            <a:spLocks noChangeArrowheads="1"/>
          </p:cNvSpPr>
          <p:nvPr/>
        </p:nvSpPr>
        <p:spPr bwMode="auto">
          <a:xfrm>
            <a:off x="3200008" y="6453887"/>
            <a:ext cx="1308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Burned Corn Cobs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D18F8A-C9A7-47A0-B35A-58BCA2E36DCE}"/>
              </a:ext>
            </a:extLst>
          </p:cNvPr>
          <p:cNvSpPr>
            <a:spLocks noGrp="1"/>
          </p:cNvSpPr>
          <p:nvPr>
            <p:ph type="title"/>
          </p:nvPr>
        </p:nvSpPr>
        <p:spPr>
          <a:xfrm>
            <a:off x="1075362" y="30215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Clay</a:t>
            </a:r>
          </a:p>
        </p:txBody>
      </p:sp>
      <p:pic>
        <p:nvPicPr>
          <p:cNvPr id="27651" name="Picture 3" descr="Modeling clay">
            <a:extLst>
              <a:ext uri="{FF2B5EF4-FFF2-40B4-BE49-F238E27FC236}">
                <a16:creationId xmlns:a16="http://schemas.microsoft.com/office/drawing/2014/main" id="{5CB8BC2D-AFC1-488C-975C-BB81DDB66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74" b="1178"/>
          <a:stretch/>
        </p:blipFill>
        <p:spPr bwMode="auto">
          <a:xfrm>
            <a:off x="0" y="-8693"/>
            <a:ext cx="3781056" cy="28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a:extLst>
              <a:ext uri="{FF2B5EF4-FFF2-40B4-BE49-F238E27FC236}">
                <a16:creationId xmlns:a16="http://schemas.microsoft.com/office/drawing/2014/main" id="{ED18705D-BBD0-4F8A-9F09-15E44146A53B}"/>
              </a:ext>
            </a:extLst>
          </p:cNvPr>
          <p:cNvSpPr txBox="1">
            <a:spLocks noChangeArrowheads="1"/>
          </p:cNvSpPr>
          <p:nvPr/>
        </p:nvSpPr>
        <p:spPr bwMode="auto">
          <a:xfrm>
            <a:off x="95250" y="74714"/>
            <a:ext cx="723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7655" name="Picture 7" descr="A small orange globular object made of clay and fired at a low temperature.">
            <a:extLst>
              <a:ext uri="{FF2B5EF4-FFF2-40B4-BE49-F238E27FC236}">
                <a16:creationId xmlns:a16="http://schemas.microsoft.com/office/drawing/2014/main" id="{6D6CC3BA-0FCD-4B85-9740-37C57C78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88" y="2078467"/>
            <a:ext cx="2487812" cy="218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2">
            <a:extLst>
              <a:ext uri="{FF2B5EF4-FFF2-40B4-BE49-F238E27FC236}">
                <a16:creationId xmlns:a16="http://schemas.microsoft.com/office/drawing/2014/main" id="{8D5855A7-11CA-4651-A539-F4AF4DB47F25}"/>
              </a:ext>
            </a:extLst>
          </p:cNvPr>
          <p:cNvSpPr txBox="1">
            <a:spLocks noChangeArrowheads="1"/>
          </p:cNvSpPr>
          <p:nvPr/>
        </p:nvSpPr>
        <p:spPr bwMode="auto">
          <a:xfrm>
            <a:off x="3781056" y="3987307"/>
            <a:ext cx="185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Poverty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Point</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Object</a:t>
            </a:r>
          </a:p>
        </p:txBody>
      </p:sp>
      <p:pic>
        <p:nvPicPr>
          <p:cNvPr id="27652" name="Picture 4" descr="A piece of daub with cane impressions on the surface.">
            <a:extLst>
              <a:ext uri="{FF2B5EF4-FFF2-40B4-BE49-F238E27FC236}">
                <a16:creationId xmlns:a16="http://schemas.microsoft.com/office/drawing/2014/main" id="{D94C57FE-582E-4974-9B29-06AEB5148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187" y="0"/>
            <a:ext cx="2487812" cy="2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a:extLst>
              <a:ext uri="{FF2B5EF4-FFF2-40B4-BE49-F238E27FC236}">
                <a16:creationId xmlns:a16="http://schemas.microsoft.com/office/drawing/2014/main" id="{1B6DBC83-95DB-4BE8-89A5-82F7FC98D5B2}"/>
              </a:ext>
            </a:extLst>
          </p:cNvPr>
          <p:cNvSpPr txBox="1">
            <a:spLocks noChangeArrowheads="1"/>
          </p:cNvSpPr>
          <p:nvPr/>
        </p:nvSpPr>
        <p:spPr bwMode="auto">
          <a:xfrm>
            <a:off x="8065293" y="2326001"/>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Daub (In Box)</a:t>
            </a:r>
          </a:p>
        </p:txBody>
      </p:sp>
      <p:pic>
        <p:nvPicPr>
          <p:cNvPr id="27654" name="Picture 6" descr="Three pre-contact Native American bowls and two bottles made of clay.">
            <a:extLst>
              <a:ext uri="{FF2B5EF4-FFF2-40B4-BE49-F238E27FC236}">
                <a16:creationId xmlns:a16="http://schemas.microsoft.com/office/drawing/2014/main" id="{0134DB70-91AC-4CDD-960D-9564512A6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34" y="4490457"/>
            <a:ext cx="4358566"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1">
            <a:extLst>
              <a:ext uri="{FF2B5EF4-FFF2-40B4-BE49-F238E27FC236}">
                <a16:creationId xmlns:a16="http://schemas.microsoft.com/office/drawing/2014/main" id="{45F8A5FB-B0A1-4800-93B2-9DC0347E4711}"/>
              </a:ext>
            </a:extLst>
          </p:cNvPr>
          <p:cNvSpPr txBox="1">
            <a:spLocks noChangeArrowheads="1"/>
          </p:cNvSpPr>
          <p:nvPr/>
        </p:nvSpPr>
        <p:spPr bwMode="auto">
          <a:xfrm>
            <a:off x="8305800" y="6403933"/>
            <a:ext cx="1201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Pottery</a:t>
            </a:r>
          </a:p>
        </p:txBody>
      </p:sp>
      <p:pic>
        <p:nvPicPr>
          <p:cNvPr id="27653" name="Picture 5" descr="A replica of a Mississippian House with a thatched roof and daubed walls.">
            <a:extLst>
              <a:ext uri="{FF2B5EF4-FFF2-40B4-BE49-F238E27FC236}">
                <a16:creationId xmlns:a16="http://schemas.microsoft.com/office/drawing/2014/main" id="{2A460A3C-04A4-4691-AF58-3FA4E0DD7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81359"/>
            <a:ext cx="4091134"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0">
            <a:extLst>
              <a:ext uri="{FF2B5EF4-FFF2-40B4-BE49-F238E27FC236}">
                <a16:creationId xmlns:a16="http://schemas.microsoft.com/office/drawing/2014/main" id="{3FC3A881-3F5E-41CF-B26B-B39D27FC9610}"/>
              </a:ext>
            </a:extLst>
          </p:cNvPr>
          <p:cNvSpPr txBox="1">
            <a:spLocks noChangeArrowheads="1"/>
          </p:cNvSpPr>
          <p:nvPr/>
        </p:nvSpPr>
        <p:spPr bwMode="auto">
          <a:xfrm>
            <a:off x="2584320" y="4546620"/>
            <a:ext cx="1853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B44B7B-3061-4382-9A86-9369D16C52B4}"/>
              </a:ext>
            </a:extLst>
          </p:cNvPr>
          <p:cNvSpPr>
            <a:spLocks noGrp="1"/>
          </p:cNvSpPr>
          <p:nvPr>
            <p:ph type="title"/>
          </p:nvPr>
        </p:nvSpPr>
        <p:spPr>
          <a:xfrm>
            <a:off x="457200" y="16080"/>
            <a:ext cx="8229600" cy="1143000"/>
          </a:xfrm>
        </p:spPr>
        <p:txBody>
          <a:bodyPr/>
          <a:lstStyle/>
          <a:p>
            <a:r>
              <a:rPr lang="en-US" altLang="en-US" b="1" i="0" dirty="0">
                <a:latin typeface="Arial" panose="020B0604020202020204" pitchFamily="34" charset="0"/>
                <a:ea typeface="ＭＳ Ｐゴシック" panose="020B0600070205080204" pitchFamily="34" charset="-128"/>
                <a:cs typeface="Arial" panose="020B0604020202020204" pitchFamily="34" charset="0"/>
              </a:rPr>
              <a:t>Gourds</a:t>
            </a:r>
          </a:p>
        </p:txBody>
      </p:sp>
      <p:pic>
        <p:nvPicPr>
          <p:cNvPr id="29699" name="Picture 2" descr="A variety of dried gourds that have been cut open to form bowls and scoops.">
            <a:extLst>
              <a:ext uri="{FF2B5EF4-FFF2-40B4-BE49-F238E27FC236}">
                <a16:creationId xmlns:a16="http://schemas.microsoft.com/office/drawing/2014/main" id="{E2DAD27F-3DD1-46E7-B3E4-3997E1A3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32" y="1220390"/>
            <a:ext cx="4131468" cy="30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3F60D2F0-7E1F-4AD8-A61A-B33AA2005DBF}"/>
              </a:ext>
            </a:extLst>
          </p:cNvPr>
          <p:cNvSpPr txBox="1">
            <a:spLocks noChangeArrowheads="1"/>
          </p:cNvSpPr>
          <p:nvPr/>
        </p:nvSpPr>
        <p:spPr bwMode="auto">
          <a:xfrm>
            <a:off x="6812756" y="3923097"/>
            <a:ext cx="24598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Bowls, scoops, and dippers (in box)</a:t>
            </a:r>
          </a:p>
        </p:txBody>
      </p:sp>
      <p:pic>
        <p:nvPicPr>
          <p:cNvPr id="29703" name="Picture 7" descr="A dried gourd.">
            <a:extLst>
              <a:ext uri="{FF2B5EF4-FFF2-40B4-BE49-F238E27FC236}">
                <a16:creationId xmlns:a16="http://schemas.microsoft.com/office/drawing/2014/main" id="{34B3CA3C-8F0C-46E9-ADF4-D2C6CE6D0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 r="4526" b="626"/>
          <a:stretch/>
        </p:blipFill>
        <p:spPr bwMode="auto">
          <a:xfrm>
            <a:off x="3751721" y="4419600"/>
            <a:ext cx="3944479" cy="24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8">
            <a:extLst>
              <a:ext uri="{FF2B5EF4-FFF2-40B4-BE49-F238E27FC236}">
                <a16:creationId xmlns:a16="http://schemas.microsoft.com/office/drawing/2014/main" id="{78DC430E-B737-4E3B-98E5-06893AAB1835}"/>
              </a:ext>
            </a:extLst>
          </p:cNvPr>
          <p:cNvSpPr txBox="1">
            <a:spLocks noChangeArrowheads="1"/>
          </p:cNvSpPr>
          <p:nvPr/>
        </p:nvSpPr>
        <p:spPr bwMode="auto">
          <a:xfrm>
            <a:off x="6248400" y="6364317"/>
            <a:ext cx="1794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Whole gourd (in box)</a:t>
            </a:r>
          </a:p>
        </p:txBody>
      </p:sp>
      <p:pic>
        <p:nvPicPr>
          <p:cNvPr id="29700" name="Picture 4" descr="Gourd seeds in glass bowls on a table.">
            <a:extLst>
              <a:ext uri="{FF2B5EF4-FFF2-40B4-BE49-F238E27FC236}">
                <a16:creationId xmlns:a16="http://schemas.microsoft.com/office/drawing/2014/main" id="{2787C2C6-38F5-4D08-B3A8-BE3B1C825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0390"/>
            <a:ext cx="3661854"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
            <a:extLst>
              <a:ext uri="{FF2B5EF4-FFF2-40B4-BE49-F238E27FC236}">
                <a16:creationId xmlns:a16="http://schemas.microsoft.com/office/drawing/2014/main" id="{759EA29A-24B2-4ADA-B26F-A24A79ABC521}"/>
              </a:ext>
            </a:extLst>
          </p:cNvPr>
          <p:cNvSpPr txBox="1">
            <a:spLocks noChangeArrowheads="1"/>
          </p:cNvSpPr>
          <p:nvPr/>
        </p:nvSpPr>
        <p:spPr bwMode="auto">
          <a:xfrm>
            <a:off x="1143000" y="5030631"/>
            <a:ext cx="11382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Seeds (In Box)</a:t>
            </a:r>
          </a:p>
        </p:txBody>
      </p:sp>
      <p:sp>
        <p:nvSpPr>
          <p:cNvPr id="29702" name="TextBox 6">
            <a:extLst>
              <a:ext uri="{FF2B5EF4-FFF2-40B4-BE49-F238E27FC236}">
                <a16:creationId xmlns:a16="http://schemas.microsoft.com/office/drawing/2014/main" id="{E5963572-896B-4E25-8CFE-2AE7C26E1BDE}"/>
              </a:ext>
            </a:extLst>
          </p:cNvPr>
          <p:cNvSpPr txBox="1">
            <a:spLocks noChangeArrowheads="1"/>
          </p:cNvSpPr>
          <p:nvPr/>
        </p:nvSpPr>
        <p:spPr bwMode="auto">
          <a:xfrm>
            <a:off x="2341450" y="4182875"/>
            <a:ext cx="1320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Roasted Seeds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B5A1DCF-CF3E-41F1-A996-1E28C5E17722}"/>
              </a:ext>
            </a:extLst>
          </p:cNvPr>
          <p:cNvSpPr>
            <a:spLocks noGrp="1"/>
          </p:cNvSpPr>
          <p:nvPr>
            <p:ph type="title"/>
          </p:nvPr>
        </p:nvSpPr>
        <p:spPr>
          <a:xfrm>
            <a:off x="492435" y="0"/>
            <a:ext cx="8651565" cy="824238"/>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Sumac</a:t>
            </a:r>
          </a:p>
        </p:txBody>
      </p:sp>
      <p:pic>
        <p:nvPicPr>
          <p:cNvPr id="31748" name="Picture 3" descr="Three examples of died yarn with the plants that were used as dye. Goldenrod is a light yellow, sumac is orange, and pokeberries is red.">
            <a:extLst>
              <a:ext uri="{FF2B5EF4-FFF2-40B4-BE49-F238E27FC236}">
                <a16:creationId xmlns:a16="http://schemas.microsoft.com/office/drawing/2014/main" id="{F48DCACE-2BA3-430B-A036-CE34BAB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 y="883242"/>
            <a:ext cx="433625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a:extLst>
              <a:ext uri="{FF2B5EF4-FFF2-40B4-BE49-F238E27FC236}">
                <a16:creationId xmlns:a16="http://schemas.microsoft.com/office/drawing/2014/main" id="{4763C207-0797-4BC2-A460-6BCF978258E1}"/>
              </a:ext>
            </a:extLst>
          </p:cNvPr>
          <p:cNvSpPr txBox="1">
            <a:spLocks noChangeArrowheads="1"/>
          </p:cNvSpPr>
          <p:nvPr/>
        </p:nvSpPr>
        <p:spPr bwMode="auto">
          <a:xfrm>
            <a:off x="142875" y="4006454"/>
            <a:ext cx="979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Dyed Fibers</a:t>
            </a:r>
          </a:p>
        </p:txBody>
      </p:sp>
      <p:pic>
        <p:nvPicPr>
          <p:cNvPr id="31747" name="Picture 2" descr="A glass and bottle of Tea. The bottle reads &quot;I ama Weed. Sumac Tea&quot;">
            <a:extLst>
              <a:ext uri="{FF2B5EF4-FFF2-40B4-BE49-F238E27FC236}">
                <a16:creationId xmlns:a16="http://schemas.microsoft.com/office/drawing/2014/main" id="{7E8642A6-23B0-4179-90AB-7A473B94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83241"/>
            <a:ext cx="36576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a:extLst>
              <a:ext uri="{FF2B5EF4-FFF2-40B4-BE49-F238E27FC236}">
                <a16:creationId xmlns:a16="http://schemas.microsoft.com/office/drawing/2014/main" id="{026A2503-80A9-4253-9966-CA65EFC0DFA3}"/>
              </a:ext>
            </a:extLst>
          </p:cNvPr>
          <p:cNvSpPr txBox="1">
            <a:spLocks noChangeArrowheads="1"/>
          </p:cNvSpPr>
          <p:nvPr/>
        </p:nvSpPr>
        <p:spPr bwMode="auto">
          <a:xfrm>
            <a:off x="8184357" y="3661172"/>
            <a:ext cx="9596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Tea</a:t>
            </a:r>
          </a:p>
        </p:txBody>
      </p:sp>
      <p:pic>
        <p:nvPicPr>
          <p:cNvPr id="31749" name="Picture 4" descr="Dried sumac, small red berries on a small branch.">
            <a:extLst>
              <a:ext uri="{FF2B5EF4-FFF2-40B4-BE49-F238E27FC236}">
                <a16:creationId xmlns:a16="http://schemas.microsoft.com/office/drawing/2014/main" id="{791FA100-B400-4DF4-A6FD-06F190DE0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 r="2140" b="9472"/>
          <a:stretch/>
        </p:blipFill>
        <p:spPr bwMode="auto">
          <a:xfrm>
            <a:off x="2807278" y="4343400"/>
            <a:ext cx="4126922" cy="249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a:extLst>
              <a:ext uri="{FF2B5EF4-FFF2-40B4-BE49-F238E27FC236}">
                <a16:creationId xmlns:a16="http://schemas.microsoft.com/office/drawing/2014/main" id="{880CD391-FE9B-4717-82E1-C97437AA5F7D}"/>
              </a:ext>
            </a:extLst>
          </p:cNvPr>
          <p:cNvSpPr txBox="1">
            <a:spLocks noChangeArrowheads="1"/>
          </p:cNvSpPr>
          <p:nvPr/>
        </p:nvSpPr>
        <p:spPr bwMode="auto">
          <a:xfrm>
            <a:off x="4870739" y="6580168"/>
            <a:ext cx="1946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Dried Sumac (bagged in 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a:extLst>
              <a:ext uri="{FF2B5EF4-FFF2-40B4-BE49-F238E27FC236}">
                <a16:creationId xmlns:a16="http://schemas.microsoft.com/office/drawing/2014/main" id="{6F56AA10-E68A-4852-A35E-7FB686AC1513}"/>
              </a:ext>
            </a:extLst>
          </p:cNvPr>
          <p:cNvSpPr>
            <a:spLocks noGrp="1"/>
          </p:cNvSpPr>
          <p:nvPr>
            <p:ph type="title"/>
          </p:nvPr>
        </p:nvSpPr>
        <p:spPr>
          <a:xfrm>
            <a:off x="682112" y="467027"/>
            <a:ext cx="6172200" cy="857250"/>
          </a:xfrm>
        </p:spPr>
        <p:txBody>
          <a:bodyPr/>
          <a:lstStyle/>
          <a:p>
            <a:pPr eaLnBrk="1" hangingPunct="1"/>
            <a:r>
              <a:rPr lang="en-US" altLang="en-US" sz="4000" b="1" i="0" dirty="0">
                <a:ea typeface="ＭＳ Ｐゴシック" panose="020B0600070205080204" pitchFamily="34" charset="-128"/>
              </a:rPr>
              <a:t>Native Americans in Arkansas</a:t>
            </a:r>
          </a:p>
        </p:txBody>
      </p:sp>
      <p:sp>
        <p:nvSpPr>
          <p:cNvPr id="5" name="Content Placeholder 4">
            <a:extLst>
              <a:ext uri="{FF2B5EF4-FFF2-40B4-BE49-F238E27FC236}">
                <a16:creationId xmlns:a16="http://schemas.microsoft.com/office/drawing/2014/main" id="{F187EE09-1708-45D6-8912-24182CFE5D40}"/>
              </a:ext>
            </a:extLst>
          </p:cNvPr>
          <p:cNvSpPr>
            <a:spLocks noGrp="1"/>
          </p:cNvSpPr>
          <p:nvPr>
            <p:ph idx="1"/>
          </p:nvPr>
        </p:nvSpPr>
        <p:spPr>
          <a:xfrm>
            <a:off x="492919" y="1928812"/>
            <a:ext cx="6550586" cy="4071940"/>
          </a:xfrm>
        </p:spPr>
        <p:txBody>
          <a:bodyPr/>
          <a:lstStyle/>
          <a:p>
            <a:pPr>
              <a:lnSpc>
                <a:spcPct val="90000"/>
              </a:lnSpc>
              <a:spcAft>
                <a:spcPts val="450"/>
              </a:spcAft>
            </a:pPr>
            <a:r>
              <a:rPr lang="en-US" altLang="en-US" sz="2475" dirty="0">
                <a:ea typeface="ＭＳ Ｐゴシック" panose="020B0600070205080204" pitchFamily="34" charset="-128"/>
              </a:rPr>
              <a:t>Name some Arkansas Native American tribes you have heard of.</a:t>
            </a:r>
          </a:p>
          <a:p>
            <a:pPr>
              <a:lnSpc>
                <a:spcPct val="90000"/>
              </a:lnSpc>
              <a:spcAft>
                <a:spcPts val="450"/>
              </a:spcAft>
            </a:pPr>
            <a:r>
              <a:rPr lang="en-US" altLang="en-US" sz="2475" dirty="0">
                <a:ea typeface="ＭＳ Ｐゴシック" panose="020B0600070205080204" pitchFamily="34" charset="-128"/>
              </a:rPr>
              <a:t>Caddo, Quapaw, Osage, Cherokee, Tunica, Chickasaw</a:t>
            </a:r>
            <a:r>
              <a:rPr lang="en-US" altLang="en-US" sz="2475">
                <a:ea typeface="ＭＳ Ｐゴシック" panose="020B0600070205080204" pitchFamily="34" charset="-128"/>
              </a:rPr>
              <a:t>, Choctaw</a:t>
            </a:r>
            <a:endParaRPr lang="en-US" altLang="en-US" sz="2475" dirty="0">
              <a:ea typeface="ＭＳ Ｐゴシック" panose="020B0600070205080204" pitchFamily="34" charset="-128"/>
            </a:endParaRPr>
          </a:p>
          <a:p>
            <a:pPr>
              <a:lnSpc>
                <a:spcPct val="90000"/>
              </a:lnSpc>
              <a:spcAft>
                <a:spcPts val="450"/>
              </a:spcAft>
            </a:pPr>
            <a:r>
              <a:rPr lang="en-US" altLang="en-US" sz="2475" dirty="0">
                <a:ea typeface="ＭＳ Ｐゴシック" panose="020B0600070205080204" pitchFamily="34" charset="-128"/>
              </a:rPr>
              <a:t>Where did they come from?</a:t>
            </a:r>
          </a:p>
          <a:p>
            <a:pPr>
              <a:lnSpc>
                <a:spcPct val="90000"/>
              </a:lnSpc>
              <a:spcAft>
                <a:spcPts val="450"/>
              </a:spcAft>
            </a:pPr>
            <a:r>
              <a:rPr lang="en-US" altLang="en-US" sz="2475" dirty="0">
                <a:ea typeface="ＭＳ Ｐゴシック" panose="020B0600070205080204" pitchFamily="34" charset="-128"/>
              </a:rPr>
              <a:t>Prehistoric Indians from Mississippian, Woodland, and Archaic cultures.</a:t>
            </a:r>
          </a:p>
          <a:p>
            <a:pPr>
              <a:lnSpc>
                <a:spcPct val="90000"/>
              </a:lnSpc>
              <a:spcAft>
                <a:spcPts val="450"/>
              </a:spcAft>
            </a:pPr>
            <a:r>
              <a:rPr lang="en-US" altLang="en-US" sz="2475" dirty="0">
                <a:ea typeface="ＭＳ Ｐゴシック" panose="020B0600070205080204" pitchFamily="34" charset="-128"/>
              </a:rPr>
              <a:t>But what were they like?</a:t>
            </a:r>
          </a:p>
          <a:p>
            <a:pPr>
              <a:lnSpc>
                <a:spcPct val="90000"/>
              </a:lnSpc>
              <a:spcAft>
                <a:spcPts val="450"/>
              </a:spcAft>
            </a:pPr>
            <a:r>
              <a:rPr lang="en-US" altLang="en-US" sz="2475" dirty="0">
                <a:ea typeface="ＭＳ Ｐゴシック" panose="020B0600070205080204" pitchFamily="34" charset="-128"/>
              </a:rPr>
              <a:t>This is why we study history!</a:t>
            </a:r>
          </a:p>
        </p:txBody>
      </p:sp>
      <p:pic>
        <p:nvPicPr>
          <p:cNvPr id="3079" name="Picture 6" descr="Quapaw Nation Flag. Blue on left and Red on right with a yellow stripe down the middle. &quot;O-GAH-PAH&quot; is written over a 4 feathered dreamcatcher with a buffalo in the center.">
            <a:extLst>
              <a:ext uri="{FF2B5EF4-FFF2-40B4-BE49-F238E27FC236}">
                <a16:creationId xmlns:a16="http://schemas.microsoft.com/office/drawing/2014/main" id="{52555F41-52EE-4A61-BAB6-06816840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52" y="-1"/>
            <a:ext cx="2456087" cy="14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a:extLst>
              <a:ext uri="{FF2B5EF4-FFF2-40B4-BE49-F238E27FC236}">
                <a16:creationId xmlns:a16="http://schemas.microsoft.com/office/drawing/2014/main" id="{34C6F224-D8C2-40A5-AFCA-61B192DB3717}"/>
              </a:ext>
            </a:extLst>
          </p:cNvPr>
          <p:cNvSpPr txBox="1">
            <a:spLocks noChangeArrowheads="1"/>
          </p:cNvSpPr>
          <p:nvPr/>
        </p:nvSpPr>
        <p:spPr bwMode="auto">
          <a:xfrm>
            <a:off x="8311721" y="1462628"/>
            <a:ext cx="8322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Quapaw flag</a:t>
            </a:r>
          </a:p>
        </p:txBody>
      </p:sp>
      <p:pic>
        <p:nvPicPr>
          <p:cNvPr id="3074" name="Picture 9" descr="A Caddo Round house make of layers of grassed tied around the frame to make it water-proof.">
            <a:extLst>
              <a:ext uri="{FF2B5EF4-FFF2-40B4-BE49-F238E27FC236}">
                <a16:creationId xmlns:a16="http://schemas.microsoft.com/office/drawing/2014/main" id="{82B28B66-4C5E-48FC-B588-BC372896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52" y="1777032"/>
            <a:ext cx="2420061" cy="195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0">
            <a:extLst>
              <a:ext uri="{FF2B5EF4-FFF2-40B4-BE49-F238E27FC236}">
                <a16:creationId xmlns:a16="http://schemas.microsoft.com/office/drawing/2014/main" id="{45AC39B5-637A-41E3-99EF-B63A69E12905}"/>
              </a:ext>
            </a:extLst>
          </p:cNvPr>
          <p:cNvSpPr txBox="1">
            <a:spLocks noChangeArrowheads="1"/>
          </p:cNvSpPr>
          <p:nvPr/>
        </p:nvSpPr>
        <p:spPr bwMode="auto">
          <a:xfrm>
            <a:off x="8014638" y="1927912"/>
            <a:ext cx="1238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Caddo Roundhouse</a:t>
            </a:r>
          </a:p>
        </p:txBody>
      </p:sp>
      <p:pic>
        <p:nvPicPr>
          <p:cNvPr id="3077" name="Picture 2" descr="A black and white image of a Native American man in traditional dress, holding a feather fan, on a horse.">
            <a:extLst>
              <a:ext uri="{FF2B5EF4-FFF2-40B4-BE49-F238E27FC236}">
                <a16:creationId xmlns:a16="http://schemas.microsoft.com/office/drawing/2014/main" id="{E5FED703-B7E1-4B65-8D0D-1DD29F33A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3" y="3886201"/>
            <a:ext cx="2379716" cy="15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3">
            <a:extLst>
              <a:ext uri="{FF2B5EF4-FFF2-40B4-BE49-F238E27FC236}">
                <a16:creationId xmlns:a16="http://schemas.microsoft.com/office/drawing/2014/main" id="{D1848D98-5B42-4138-B60E-1C9E49D399B9}"/>
              </a:ext>
            </a:extLst>
          </p:cNvPr>
          <p:cNvSpPr txBox="1">
            <a:spLocks noChangeArrowheads="1"/>
          </p:cNvSpPr>
          <p:nvPr/>
        </p:nvSpPr>
        <p:spPr bwMode="auto">
          <a:xfrm>
            <a:off x="6748855" y="5443632"/>
            <a:ext cx="1190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From Osageculture.com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9D6-C0B3-C156-02FE-2559702E3325}"/>
              </a:ext>
            </a:extLst>
          </p:cNvPr>
          <p:cNvSpPr>
            <a:spLocks noGrp="1"/>
          </p:cNvSpPr>
          <p:nvPr>
            <p:ph type="title"/>
          </p:nvPr>
        </p:nvSpPr>
        <p:spPr/>
        <p:txBody>
          <a:bodyPr/>
          <a:lstStyle/>
          <a:p>
            <a:r>
              <a:rPr lang="en-US" i="0" dirty="0"/>
              <a:t>Natural Resources Now</a:t>
            </a:r>
          </a:p>
        </p:txBody>
      </p:sp>
      <p:sp>
        <p:nvSpPr>
          <p:cNvPr id="3" name="Content Placeholder 2">
            <a:extLst>
              <a:ext uri="{FF2B5EF4-FFF2-40B4-BE49-F238E27FC236}">
                <a16:creationId xmlns:a16="http://schemas.microsoft.com/office/drawing/2014/main" id="{28E7E807-ADA7-09F2-FB69-765D0231F53B}"/>
              </a:ext>
            </a:extLst>
          </p:cNvPr>
          <p:cNvSpPr>
            <a:spLocks noGrp="1"/>
          </p:cNvSpPr>
          <p:nvPr>
            <p:ph idx="1"/>
          </p:nvPr>
        </p:nvSpPr>
        <p:spPr/>
        <p:txBody>
          <a:bodyPr/>
          <a:lstStyle/>
          <a:p>
            <a:r>
              <a:rPr lang="en-US" dirty="0"/>
              <a:t>Arkansas is the Natural State</a:t>
            </a:r>
          </a:p>
          <a:p>
            <a:pPr lvl="1"/>
            <a:r>
              <a:rPr lang="en-US" dirty="0"/>
              <a:t>It is still full of natural resources</a:t>
            </a:r>
          </a:p>
          <a:p>
            <a:pPr lvl="1"/>
            <a:r>
              <a:rPr lang="en-US"/>
              <a:t>Many products </a:t>
            </a:r>
            <a:r>
              <a:rPr lang="en-US" dirty="0"/>
              <a:t>are still grown/manufactured</a:t>
            </a:r>
          </a:p>
        </p:txBody>
      </p:sp>
    </p:spTree>
    <p:extLst>
      <p:ext uri="{BB962C8B-B14F-4D97-AF65-F5344CB8AC3E}">
        <p14:creationId xmlns:p14="http://schemas.microsoft.com/office/powerpoint/2010/main" val="32696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1B6FE45E-EF7F-439F-AA15-25C6E74E7D67}"/>
              </a:ext>
            </a:extLst>
          </p:cNvPr>
          <p:cNvSpPr>
            <a:spLocks noGrp="1"/>
          </p:cNvSpPr>
          <p:nvPr>
            <p:ph type="title"/>
          </p:nvPr>
        </p:nvSpPr>
        <p:spPr>
          <a:xfrm>
            <a:off x="296465" y="640225"/>
            <a:ext cx="5456635" cy="807575"/>
          </a:xfrm>
        </p:spPr>
        <p:txBody>
          <a:bodyPr/>
          <a:lstStyle/>
          <a:p>
            <a:pPr eaLnBrk="1" hangingPunct="1"/>
            <a:r>
              <a:rPr lang="en-US" altLang="en-US" sz="4000" b="1" i="0" dirty="0">
                <a:ea typeface="ＭＳ Ｐゴシック" panose="020B0600070205080204" pitchFamily="34" charset="-128"/>
              </a:rPr>
              <a:t>How do we learn about history?</a:t>
            </a:r>
          </a:p>
        </p:txBody>
      </p:sp>
      <p:sp>
        <p:nvSpPr>
          <p:cNvPr id="5" name="Content Placeholder 4">
            <a:extLst>
              <a:ext uri="{FF2B5EF4-FFF2-40B4-BE49-F238E27FC236}">
                <a16:creationId xmlns:a16="http://schemas.microsoft.com/office/drawing/2014/main" id="{D85736A1-8E56-4364-BF58-8FA7BEDA3996}"/>
              </a:ext>
            </a:extLst>
          </p:cNvPr>
          <p:cNvSpPr>
            <a:spLocks noGrp="1"/>
          </p:cNvSpPr>
          <p:nvPr>
            <p:ph idx="1"/>
          </p:nvPr>
        </p:nvSpPr>
        <p:spPr>
          <a:xfrm>
            <a:off x="1319213" y="2090737"/>
            <a:ext cx="4700588" cy="4081463"/>
          </a:xfrm>
        </p:spPr>
        <p:txBody>
          <a:bodyPr/>
          <a:lstStyle/>
          <a:p>
            <a:pPr eaLnBrk="1" hangingPunct="1"/>
            <a:r>
              <a:rPr lang="en-US" altLang="en-US" sz="2700" dirty="0">
                <a:ea typeface="ＭＳ Ｐゴシック" panose="020B0600070205080204" pitchFamily="34" charset="-128"/>
              </a:rPr>
              <a:t>3 kinds of sources:</a:t>
            </a:r>
          </a:p>
          <a:p>
            <a:pPr lvl="1" eaLnBrk="1" hangingPunct="1"/>
            <a:r>
              <a:rPr lang="en-US" altLang="en-US" sz="2400" dirty="0">
                <a:ea typeface="ＭＳ Ｐゴシック" panose="020B0600070205080204" pitchFamily="34" charset="-128"/>
              </a:rPr>
              <a:t>Archeological</a:t>
            </a:r>
          </a:p>
          <a:p>
            <a:pPr lvl="1" eaLnBrk="1" hangingPunct="1"/>
            <a:r>
              <a:rPr lang="en-US" altLang="en-US" sz="2400" dirty="0">
                <a:ea typeface="ＭＳ Ｐゴシック" panose="020B0600070205080204" pitchFamily="34" charset="-128"/>
              </a:rPr>
              <a:t>Historical</a:t>
            </a:r>
          </a:p>
          <a:p>
            <a:pPr lvl="1" eaLnBrk="1" hangingPunct="1"/>
            <a:r>
              <a:rPr lang="en-US" altLang="en-US" sz="2400" dirty="0">
                <a:ea typeface="ＭＳ Ｐゴシック" panose="020B0600070205080204" pitchFamily="34" charset="-128"/>
              </a:rPr>
              <a:t>Ethnographic</a:t>
            </a:r>
          </a:p>
          <a:p>
            <a:pPr marL="457200" lvl="1" indent="0" eaLnBrk="1" hangingPunct="1">
              <a:buNone/>
            </a:pPr>
            <a:endParaRPr lang="en-US" altLang="en-US" sz="2400" dirty="0">
              <a:ea typeface="ＭＳ Ｐゴシック" panose="020B0600070205080204" pitchFamily="34" charset="-128"/>
            </a:endParaRPr>
          </a:p>
        </p:txBody>
      </p:sp>
      <p:sp>
        <p:nvSpPr>
          <p:cNvPr id="8" name="Content Placeholder 4">
            <a:extLst>
              <a:ext uri="{FF2B5EF4-FFF2-40B4-BE49-F238E27FC236}">
                <a16:creationId xmlns:a16="http://schemas.microsoft.com/office/drawing/2014/main" id="{99A095BD-9B5C-432B-8B84-803A1A1E7D5F}"/>
              </a:ext>
            </a:extLst>
          </p:cNvPr>
          <p:cNvSpPr txBox="1">
            <a:spLocks/>
          </p:cNvSpPr>
          <p:nvPr/>
        </p:nvSpPr>
        <p:spPr>
          <a:xfrm>
            <a:off x="1357313" y="4162425"/>
            <a:ext cx="4662487" cy="1838325"/>
          </a:xfrm>
          <a:prstGeom prst="rect">
            <a:avLst/>
          </a:prstGeom>
        </p:spPr>
        <p:txBody>
          <a:bodyPr>
            <a:normAutofit fontScale="92500" lnSpcReduction="20000"/>
          </a:bodyPr>
          <a:lstStyle/>
          <a:p>
            <a:pPr marL="557213" marR="0" lvl="1" indent="-214313" algn="l" defTabSz="9144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257175" marR="0" lvl="0" indent="-257175" algn="l" defTabSz="9144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rgbClr val="CABBA4"/>
                </a:solidFill>
                <a:effectLst/>
                <a:uLnTx/>
                <a:uFillTx/>
                <a:latin typeface="Times New Roman"/>
                <a:ea typeface="+mn-ea"/>
                <a:cs typeface="+mn-cs"/>
              </a:rPr>
              <a:t>All of these are somewhat weak by themselves so we use a combination of them when we can.</a:t>
            </a:r>
          </a:p>
        </p:txBody>
      </p:sp>
      <p:pic>
        <p:nvPicPr>
          <p:cNvPr id="6" name="Picture 5" descr="Four archeologists in excavation units recording data.">
            <a:extLst>
              <a:ext uri="{FF2B5EF4-FFF2-40B4-BE49-F238E27FC236}">
                <a16:creationId xmlns:a16="http://schemas.microsoft.com/office/drawing/2014/main" id="{59DF349B-A057-4400-AF97-13DE8D854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67533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Historic map.">
            <a:extLst>
              <a:ext uri="{FF2B5EF4-FFF2-40B4-BE49-F238E27FC236}">
                <a16:creationId xmlns:a16="http://schemas.microsoft.com/office/drawing/2014/main" id="{BA657F7A-DC16-446C-97A1-7A92FDF15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51411"/>
            <a:ext cx="2657475"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Native American woman in traditional dress of a leather dress with metal tinkling cones standing beside a table covered in a colorful blanket. ">
            <a:extLst>
              <a:ext uri="{FF2B5EF4-FFF2-40B4-BE49-F238E27FC236}">
                <a16:creationId xmlns:a16="http://schemas.microsoft.com/office/drawing/2014/main" id="{FD42CDD1-8AF4-44C6-B7A0-7386FB5655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750" y="4486154"/>
            <a:ext cx="16528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D0D23E13-2560-44ED-B92A-2F6C3A83C73A}"/>
              </a:ext>
            </a:extLst>
          </p:cNvPr>
          <p:cNvSpPr>
            <a:spLocks noGrp="1"/>
          </p:cNvSpPr>
          <p:nvPr>
            <p:ph type="title"/>
          </p:nvPr>
        </p:nvSpPr>
        <p:spPr>
          <a:xfrm>
            <a:off x="152400" y="457200"/>
            <a:ext cx="8839200" cy="1066800"/>
          </a:xfrm>
        </p:spPr>
        <p:txBody>
          <a:bodyPr/>
          <a:lstStyle/>
          <a:p>
            <a:pPr eaLnBrk="1" hangingPunct="1"/>
            <a:r>
              <a:rPr lang="en-US" altLang="en-US" sz="4000" b="1" i="0" dirty="0">
                <a:ea typeface="ＭＳ Ｐゴシック" panose="020B0600070205080204" pitchFamily="34" charset="-128"/>
              </a:rPr>
              <a:t>People arrive in Arkansas </a:t>
            </a:r>
            <a:br>
              <a:rPr lang="en-US" altLang="en-US" sz="4000" b="1" i="0" dirty="0">
                <a:ea typeface="ＭＳ Ｐゴシック" panose="020B0600070205080204" pitchFamily="34" charset="-128"/>
              </a:rPr>
            </a:br>
            <a:r>
              <a:rPr lang="en-US" altLang="en-US" sz="4000" b="1" i="0" dirty="0">
                <a:ea typeface="ＭＳ Ｐゴシック" panose="020B0600070205080204" pitchFamily="34" charset="-128"/>
              </a:rPr>
              <a:t>around 12,000 – 13,000 years ago!</a:t>
            </a:r>
          </a:p>
        </p:txBody>
      </p:sp>
      <p:pic>
        <p:nvPicPr>
          <p:cNvPr id="7171" name="Picture 4" descr="A map of North America with the Laurentide Ice Sheet and Codilleran Ice sheet over most of Canada. Paths of migration are marked in orange and purple, mostly along the coast and rivers.">
            <a:extLst>
              <a:ext uri="{FF2B5EF4-FFF2-40B4-BE49-F238E27FC236}">
                <a16:creationId xmlns:a16="http://schemas.microsoft.com/office/drawing/2014/main" id="{0DB48464-2985-47BF-9BD7-E144B8A0CE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560" y="1854545"/>
            <a:ext cx="5120879" cy="45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E1586B43-3605-48D2-86C9-121DCEF24D7B}"/>
              </a:ext>
            </a:extLst>
          </p:cNvPr>
          <p:cNvSpPr>
            <a:spLocks noGrp="1"/>
          </p:cNvSpPr>
          <p:nvPr>
            <p:ph type="title"/>
          </p:nvPr>
        </p:nvSpPr>
        <p:spPr>
          <a:xfrm>
            <a:off x="152400" y="292410"/>
            <a:ext cx="8762999" cy="926790"/>
          </a:xfrm>
        </p:spPr>
        <p:txBody>
          <a:bodyPr/>
          <a:lstStyle/>
          <a:p>
            <a:pPr eaLnBrk="1" hangingPunct="1"/>
            <a:r>
              <a:rPr lang="en-US" altLang="en-US" sz="4000" b="1" i="0" dirty="0">
                <a:ea typeface="ＭＳ Ｐゴシック" panose="020B0600070205080204" pitchFamily="34" charset="-128"/>
              </a:rPr>
              <a:t>The Pre-Contact Cultures of Arkansas</a:t>
            </a:r>
          </a:p>
        </p:txBody>
      </p:sp>
      <p:sp>
        <p:nvSpPr>
          <p:cNvPr id="5" name="Content Placeholder 4">
            <a:extLst>
              <a:ext uri="{FF2B5EF4-FFF2-40B4-BE49-F238E27FC236}">
                <a16:creationId xmlns:a16="http://schemas.microsoft.com/office/drawing/2014/main" id="{67EEC627-C921-4B10-9F1F-DF471F972CD3}"/>
              </a:ext>
            </a:extLst>
          </p:cNvPr>
          <p:cNvSpPr>
            <a:spLocks noGrp="1"/>
          </p:cNvSpPr>
          <p:nvPr>
            <p:ph idx="1"/>
          </p:nvPr>
        </p:nvSpPr>
        <p:spPr>
          <a:xfrm>
            <a:off x="304801" y="1429334"/>
            <a:ext cx="4090028" cy="2304466"/>
          </a:xfrm>
        </p:spPr>
        <p:txBody>
          <a:bodyPr/>
          <a:lstStyle/>
          <a:p>
            <a:pPr eaLnBrk="1" hangingPunct="1"/>
            <a:r>
              <a:rPr lang="en-US" altLang="en-US" sz="2400" dirty="0">
                <a:ea typeface="ＭＳ Ｐゴシック" panose="020B0600070205080204" pitchFamily="34" charset="-128"/>
              </a:rPr>
              <a:t>Paleoindian</a:t>
            </a:r>
          </a:p>
          <a:p>
            <a:pPr eaLnBrk="1" hangingPunct="1"/>
            <a:r>
              <a:rPr lang="en-US" altLang="en-US" sz="2400" dirty="0">
                <a:ea typeface="ＭＳ Ｐゴシック" panose="020B0600070205080204" pitchFamily="34" charset="-128"/>
              </a:rPr>
              <a:t>Dalton</a:t>
            </a:r>
          </a:p>
          <a:p>
            <a:pPr eaLnBrk="1" hangingPunct="1"/>
            <a:r>
              <a:rPr lang="en-US" altLang="en-US" sz="2400" dirty="0">
                <a:ea typeface="ＭＳ Ｐゴシック" panose="020B0600070205080204" pitchFamily="34" charset="-128"/>
              </a:rPr>
              <a:t>Archaic</a:t>
            </a:r>
          </a:p>
          <a:p>
            <a:pPr eaLnBrk="1" hangingPunct="1"/>
            <a:r>
              <a:rPr lang="en-US" altLang="en-US" sz="2400" dirty="0">
                <a:ea typeface="ＭＳ Ｐゴシック" panose="020B0600070205080204" pitchFamily="34" charset="-128"/>
              </a:rPr>
              <a:t>Woodland</a:t>
            </a:r>
          </a:p>
          <a:p>
            <a:pPr eaLnBrk="1" hangingPunct="1"/>
            <a:r>
              <a:rPr lang="en-US" altLang="en-US" sz="2400" dirty="0">
                <a:ea typeface="ＭＳ Ｐゴシック" panose="020B0600070205080204" pitchFamily="34" charset="-128"/>
              </a:rPr>
              <a:t>Mississippian</a:t>
            </a:r>
          </a:p>
          <a:p>
            <a:pPr eaLnBrk="1" hangingPunct="1"/>
            <a:endParaRPr lang="en-US" altLang="en-US" sz="2400" dirty="0">
              <a:ea typeface="ＭＳ Ｐゴシック" panose="020B0600070205080204" pitchFamily="34" charset="-128"/>
            </a:endParaRPr>
          </a:p>
        </p:txBody>
      </p:sp>
      <p:pic>
        <p:nvPicPr>
          <p:cNvPr id="9220" name="Picture 6" descr="A map of the geographical regions of Arkansas. Ozark Mountains in the northwest, Arkansas Valley below that, Ouachita Mountains in the central west, West Gulf Coastal Plain in the southwest, Mississippi Alluvial Plain in the east and Crowley's Ridge in the northeast.">
            <a:extLst>
              <a:ext uri="{FF2B5EF4-FFF2-40B4-BE49-F238E27FC236}">
                <a16:creationId xmlns:a16="http://schemas.microsoft.com/office/drawing/2014/main" id="{29CD5D2D-7B4C-4D3D-A343-FE84AE0781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247" y="1566809"/>
            <a:ext cx="3153273" cy="240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hite stone spearpoint on an orange background">
            <a:extLst>
              <a:ext uri="{FF2B5EF4-FFF2-40B4-BE49-F238E27FC236}">
                <a16:creationId xmlns:a16="http://schemas.microsoft.com/office/drawing/2014/main" id="{351D288B-F1F8-4FF8-98FF-9E99753DBE8E}"/>
              </a:ext>
            </a:extLst>
          </p:cNvPr>
          <p:cNvPicPr>
            <a:picLocks noChangeAspect="1"/>
          </p:cNvPicPr>
          <p:nvPr/>
        </p:nvPicPr>
        <p:blipFill rotWithShape="1">
          <a:blip r:embed="rId4">
            <a:extLst>
              <a:ext uri="{28A0092B-C50C-407E-A947-70E740481C1C}">
                <a14:useLocalDpi xmlns:a14="http://schemas.microsoft.com/office/drawing/2010/main" val="0"/>
              </a:ext>
            </a:extLst>
          </a:blip>
          <a:srcRect l="9288" t="2908" r="3359" b="2908"/>
          <a:stretch/>
        </p:blipFill>
        <p:spPr bwMode="auto">
          <a:xfrm>
            <a:off x="11596" y="4296442"/>
            <a:ext cx="10062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ay spearpoint on a tan background">
            <a:extLst>
              <a:ext uri="{FF2B5EF4-FFF2-40B4-BE49-F238E27FC236}">
                <a16:creationId xmlns:a16="http://schemas.microsoft.com/office/drawing/2014/main" id="{87EF7D47-D0FD-4196-B414-B08D735C33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7129" y="4292466"/>
            <a:ext cx="15373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mammal shaped pottery jar with red and white swirls painted on it.">
            <a:extLst>
              <a:ext uri="{FF2B5EF4-FFF2-40B4-BE49-F238E27FC236}">
                <a16:creationId xmlns:a16="http://schemas.microsoft.com/office/drawing/2014/main" id="{7FE7C8FF-8851-4C5A-9E2F-023AB41FFA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143" y="829328"/>
            <a:ext cx="268185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 small pottery jar.">
            <a:extLst>
              <a:ext uri="{FF2B5EF4-FFF2-40B4-BE49-F238E27FC236}">
                <a16:creationId xmlns:a16="http://schemas.microsoft.com/office/drawing/2014/main" id="{3AC012C3-CF78-41FF-AA7D-7DB9B7E2C4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0547" y="2971927"/>
            <a:ext cx="2681857" cy="172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ight notched-base spearpoints on a dark background.">
            <a:extLst>
              <a:ext uri="{FF2B5EF4-FFF2-40B4-BE49-F238E27FC236}">
                <a16:creationId xmlns:a16="http://schemas.microsoft.com/office/drawing/2014/main" id="{671E8C38-11CB-4D65-9029-073A05E136A6}"/>
              </a:ext>
            </a:extLst>
          </p:cNvPr>
          <p:cNvPicPr>
            <a:picLocks noChangeAspect="1"/>
          </p:cNvPicPr>
          <p:nvPr/>
        </p:nvPicPr>
        <p:blipFill rotWithShape="1">
          <a:blip r:embed="rId8">
            <a:extLst>
              <a:ext uri="{28A0092B-C50C-407E-A947-70E740481C1C}">
                <a14:useLocalDpi xmlns:a14="http://schemas.microsoft.com/office/drawing/2010/main" val="0"/>
              </a:ext>
            </a:extLst>
          </a:blip>
          <a:srcRect t="6140" r="5333"/>
          <a:stretch/>
        </p:blipFill>
        <p:spPr bwMode="auto">
          <a:xfrm>
            <a:off x="6438952" y="4846320"/>
            <a:ext cx="270504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69DF40-ED92-9046-9B95-A00AC4C51CFA}"/>
              </a:ext>
            </a:extLst>
          </p:cNvPr>
          <p:cNvSpPr txBox="1"/>
          <p:nvPr/>
        </p:nvSpPr>
        <p:spPr>
          <a:xfrm>
            <a:off x="1338617" y="4296442"/>
            <a:ext cx="3124200" cy="1938992"/>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solidFill>
                  <a:schemeClr val="bg1"/>
                </a:solidFill>
                <a:ea typeface="ＭＳ Ｐゴシック" panose="020B0600070205080204" pitchFamily="34" charset="-128"/>
              </a:rPr>
              <a:t>Names </a:t>
            </a:r>
            <a:r>
              <a:rPr lang="en-US" altLang="en-US" sz="2400" b="1" dirty="0">
                <a:solidFill>
                  <a:srgbClr val="088A3F"/>
                </a:solidFill>
                <a:ea typeface="ＭＳ Ｐゴシック" panose="020B0600070205080204" pitchFamily="34" charset="-128"/>
              </a:rPr>
              <a:t>WE</a:t>
            </a:r>
            <a:r>
              <a:rPr lang="en-US" altLang="en-US" sz="2400" dirty="0">
                <a:solidFill>
                  <a:schemeClr val="bg1"/>
                </a:solidFill>
                <a:ea typeface="ＭＳ Ｐゴシック" panose="020B0600070205080204" pitchFamily="34" charset="-128"/>
              </a:rPr>
              <a:t> use for cultures</a:t>
            </a:r>
          </a:p>
          <a:p>
            <a:pPr marL="285750" indent="-285750" eaLnBrk="1" hangingPunct="1">
              <a:buFont typeface="Arial" panose="020B0604020202020204" pitchFamily="34" charset="0"/>
              <a:buChar char="•"/>
            </a:pPr>
            <a:r>
              <a:rPr lang="en-US" altLang="en-US" sz="2400" dirty="0">
                <a:solidFill>
                  <a:schemeClr val="bg1"/>
                </a:solidFill>
                <a:ea typeface="ＭＳ Ｐゴシック" panose="020B0600070205080204" pitchFamily="34" charset="-128"/>
              </a:rPr>
              <a:t>Separated by ways of life and cultural characteristics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47835E4-EE6B-4841-8149-7DF13AE23192}"/>
              </a:ext>
            </a:extLst>
          </p:cNvPr>
          <p:cNvSpPr>
            <a:spLocks noGrp="1"/>
          </p:cNvSpPr>
          <p:nvPr>
            <p:ph type="title"/>
          </p:nvPr>
        </p:nvSpPr>
        <p:spPr/>
        <p:txBody>
          <a:bodyPr/>
          <a:lstStyle/>
          <a:p>
            <a:r>
              <a:rPr lang="en-US" altLang="en-US" sz="4000" b="1" i="0" dirty="0">
                <a:ea typeface="ＭＳ Ｐゴシック" panose="020B0600070205080204" pitchFamily="34" charset="-128"/>
              </a:rPr>
              <a:t>The Pre-Contact Cultures of Arkansas</a:t>
            </a:r>
          </a:p>
        </p:txBody>
      </p:sp>
      <p:sp>
        <p:nvSpPr>
          <p:cNvPr id="11267" name="Content Placeholder 2">
            <a:extLst>
              <a:ext uri="{FF2B5EF4-FFF2-40B4-BE49-F238E27FC236}">
                <a16:creationId xmlns:a16="http://schemas.microsoft.com/office/drawing/2014/main" id="{C6401647-A57A-4862-9591-5195A272B69F}"/>
              </a:ext>
            </a:extLst>
          </p:cNvPr>
          <p:cNvSpPr>
            <a:spLocks noGrp="1"/>
          </p:cNvSpPr>
          <p:nvPr>
            <p:ph idx="1"/>
          </p:nvPr>
        </p:nvSpPr>
        <p:spPr>
          <a:xfrm>
            <a:off x="457200" y="1600203"/>
            <a:ext cx="7239000" cy="4495798"/>
          </a:xfrm>
        </p:spPr>
        <p:txBody>
          <a:bodyPr/>
          <a:lstStyle/>
          <a:p>
            <a:pPr eaLnBrk="1" hangingPunct="1"/>
            <a:r>
              <a:rPr lang="en-US" altLang="en-US" sz="2800" dirty="0">
                <a:ea typeface="ＭＳ Ｐゴシック" panose="020B0600070205080204" pitchFamily="34" charset="-128"/>
              </a:rPr>
              <a:t>Paleoindian</a:t>
            </a:r>
          </a:p>
          <a:p>
            <a:pPr eaLnBrk="1" hangingPunct="1"/>
            <a:r>
              <a:rPr lang="en-US" altLang="en-US" sz="2800" dirty="0">
                <a:ea typeface="ＭＳ Ｐゴシック" panose="020B0600070205080204" pitchFamily="34" charset="-128"/>
              </a:rPr>
              <a:t>Dalton</a:t>
            </a:r>
          </a:p>
          <a:p>
            <a:pPr eaLnBrk="1" hangingPunct="1"/>
            <a:r>
              <a:rPr lang="en-US" altLang="en-US" sz="2800" dirty="0">
                <a:ea typeface="ＭＳ Ｐゴシック" panose="020B0600070205080204" pitchFamily="34" charset="-128"/>
              </a:rPr>
              <a:t>Archaic</a:t>
            </a:r>
          </a:p>
          <a:p>
            <a:pPr eaLnBrk="1" hangingPunct="1"/>
            <a:r>
              <a:rPr lang="en-US" altLang="en-US" sz="2800" dirty="0">
                <a:ea typeface="ＭＳ Ｐゴシック" panose="020B0600070205080204" pitchFamily="34" charset="-128"/>
              </a:rPr>
              <a:t>Woodland</a:t>
            </a:r>
          </a:p>
          <a:p>
            <a:pPr eaLnBrk="1" hangingPunct="1"/>
            <a:r>
              <a:rPr lang="en-US" altLang="en-US" sz="2800" dirty="0">
                <a:ea typeface="ＭＳ Ｐゴシック" panose="020B0600070205080204" pitchFamily="34" charset="-128"/>
              </a:rPr>
              <a:t>Mississippian</a:t>
            </a:r>
          </a:p>
          <a:p>
            <a:pPr eaLnBrk="1" hangingPunct="1"/>
            <a:endParaRPr lang="en-US" altLang="en-US" sz="28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Names </a:t>
            </a:r>
            <a:r>
              <a:rPr lang="en-US" altLang="en-US" sz="2800" b="1" dirty="0">
                <a:solidFill>
                  <a:srgbClr val="00B050"/>
                </a:solidFill>
                <a:ea typeface="ＭＳ Ｐゴシック" panose="020B0600070205080204" pitchFamily="34" charset="-128"/>
              </a:rPr>
              <a:t>WE</a:t>
            </a:r>
            <a:r>
              <a:rPr lang="en-US" altLang="en-US" sz="2800" dirty="0">
                <a:solidFill>
                  <a:srgbClr val="008000"/>
                </a:solidFill>
                <a:ea typeface="ＭＳ Ｐゴシック" panose="020B0600070205080204" pitchFamily="34" charset="-128"/>
              </a:rPr>
              <a:t> </a:t>
            </a:r>
            <a:r>
              <a:rPr lang="en-US" altLang="en-US" sz="2800" dirty="0">
                <a:ea typeface="ＭＳ Ｐゴシック" panose="020B0600070205080204" pitchFamily="34" charset="-128"/>
              </a:rPr>
              <a:t>use for cultures</a:t>
            </a:r>
          </a:p>
          <a:p>
            <a:pPr eaLnBrk="1" hangingPunct="1"/>
            <a:r>
              <a:rPr lang="en-US" altLang="en-US" sz="2800" dirty="0">
                <a:ea typeface="ＭＳ Ｐゴシック" panose="020B0600070205080204" pitchFamily="34" charset="-128"/>
              </a:rPr>
              <a:t>Separated by ways of life and cultural characteristics</a:t>
            </a:r>
          </a:p>
          <a:p>
            <a:endParaRPr lang="en-US"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D9730EFC-5719-4095-8CE8-72365CBC5748}"/>
              </a:ext>
            </a:extLst>
          </p:cNvPr>
          <p:cNvSpPr>
            <a:spLocks noGrp="1"/>
          </p:cNvSpPr>
          <p:nvPr>
            <p:ph type="title"/>
          </p:nvPr>
        </p:nvSpPr>
        <p:spPr>
          <a:xfrm>
            <a:off x="533400" y="274638"/>
            <a:ext cx="7772400" cy="1096962"/>
          </a:xfrm>
        </p:spPr>
        <p:txBody>
          <a:bodyPr/>
          <a:lstStyle/>
          <a:p>
            <a:r>
              <a:rPr lang="en-US" altLang="en-US" sz="4000" b="1" i="0" dirty="0">
                <a:ea typeface="ＭＳ Ｐゴシック" panose="020B0600070205080204" pitchFamily="34" charset="-128"/>
              </a:rPr>
              <a:t>Archeology</a:t>
            </a:r>
          </a:p>
        </p:txBody>
      </p:sp>
      <p:sp>
        <p:nvSpPr>
          <p:cNvPr id="3" name="Content Placeholder 2">
            <a:extLst>
              <a:ext uri="{FF2B5EF4-FFF2-40B4-BE49-F238E27FC236}">
                <a16:creationId xmlns:a16="http://schemas.microsoft.com/office/drawing/2014/main" id="{AA1C22CD-85F1-4C97-B4F6-DD6036A50ECC}"/>
              </a:ext>
            </a:extLst>
          </p:cNvPr>
          <p:cNvSpPr>
            <a:spLocks noGrp="1"/>
          </p:cNvSpPr>
          <p:nvPr>
            <p:ph idx="1"/>
          </p:nvPr>
        </p:nvSpPr>
        <p:spPr>
          <a:xfrm>
            <a:off x="228600" y="1913132"/>
            <a:ext cx="8229600" cy="3394472"/>
          </a:xfrm>
        </p:spPr>
        <p:txBody>
          <a:bodyPr/>
          <a:lstStyle/>
          <a:p>
            <a:r>
              <a:rPr lang="en-US" altLang="en-US" sz="2800" dirty="0">
                <a:ea typeface="ＭＳ Ｐゴシック" panose="020B0600070205080204" pitchFamily="34" charset="-128"/>
              </a:rPr>
              <a:t>Look at things people leave behind</a:t>
            </a:r>
          </a:p>
          <a:p>
            <a:r>
              <a:rPr lang="en-US" altLang="en-US" sz="2800" dirty="0">
                <a:ea typeface="ＭＳ Ｐゴシック" panose="020B0600070205080204" pitchFamily="34" charset="-128"/>
              </a:rPr>
              <a:t>What kinds of things do you have and where did you get them?</a:t>
            </a:r>
          </a:p>
          <a:p>
            <a:r>
              <a:rPr lang="en-US" altLang="en-US" sz="2800" dirty="0">
                <a:ea typeface="ＭＳ Ｐゴシック" panose="020B0600070205080204" pitchFamily="34" charset="-128"/>
              </a:rPr>
              <a:t>Where did Native Americans get things?</a:t>
            </a:r>
          </a:p>
          <a:p>
            <a:pPr lvl="1"/>
            <a:r>
              <a:rPr lang="en-US" altLang="en-US" dirty="0">
                <a:ea typeface="ＭＳ Ｐゴシック" panose="020B0600070205080204" pitchFamily="34" charset="-128"/>
              </a:rPr>
              <a:t>They found the Natural Resources and made them.</a:t>
            </a:r>
          </a:p>
        </p:txBody>
      </p:sp>
      <p:pic>
        <p:nvPicPr>
          <p:cNvPr id="7170" name="Picture 6" descr="The frame of a Mississippian house made of thin tree trunks and river cane.">
            <a:extLst>
              <a:ext uri="{FF2B5EF4-FFF2-40B4-BE49-F238E27FC236}">
                <a16:creationId xmlns:a16="http://schemas.microsoft.com/office/drawing/2014/main" id="{F5338F1D-9D61-441B-BE09-53C85DB2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19" y="0"/>
            <a:ext cx="2174081" cy="19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The base, feather fletched ends of sic arrows.">
            <a:extLst>
              <a:ext uri="{FF2B5EF4-FFF2-40B4-BE49-F238E27FC236}">
                <a16:creationId xmlns:a16="http://schemas.microsoft.com/office/drawing/2014/main" id="{C723F9A0-E320-42DE-ABBA-26D9BA03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431" y="5310187"/>
            <a:ext cx="301585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drum covered in leather with a drumstick also covered in leather on top.">
            <a:extLst>
              <a:ext uri="{FF2B5EF4-FFF2-40B4-BE49-F238E27FC236}">
                <a16:creationId xmlns:a16="http://schemas.microsoft.com/office/drawing/2014/main" id="{4EB3C22C-1B12-490B-A68B-B94EE1E7E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219" y="5310187"/>
            <a:ext cx="1839516"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A shell hoe. A mussel shell attached to a wooden handle with a leather strip.">
            <a:extLst>
              <a:ext uri="{FF2B5EF4-FFF2-40B4-BE49-F238E27FC236}">
                <a16:creationId xmlns:a16="http://schemas.microsoft.com/office/drawing/2014/main" id="{AD5FD75F-E782-4969-A8DA-A5D9F45E6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07604"/>
            <a:ext cx="2795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A stone knife. The blade is made of knapped stone and the handle is made of antler. The two pieces are attached using sinew.">
            <a:extLst>
              <a:ext uri="{FF2B5EF4-FFF2-40B4-BE49-F238E27FC236}">
                <a16:creationId xmlns:a16="http://schemas.microsoft.com/office/drawing/2014/main" id="{309A891A-67DF-45A6-9397-4944C3B3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395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3217BCE-0023-4BA7-B587-35E4AD42126A}"/>
              </a:ext>
            </a:extLst>
          </p:cNvPr>
          <p:cNvSpPr>
            <a:spLocks noGrp="1"/>
          </p:cNvSpPr>
          <p:nvPr>
            <p:ph type="title"/>
          </p:nvPr>
        </p:nvSpPr>
        <p:spPr>
          <a:xfrm>
            <a:off x="1485900" y="457200"/>
            <a:ext cx="6172200" cy="857250"/>
          </a:xfrm>
        </p:spPr>
        <p:txBody>
          <a:bodyPr/>
          <a:lstStyle/>
          <a:p>
            <a:pPr eaLnBrk="1" hangingPunct="1"/>
            <a:r>
              <a:rPr lang="en-US" altLang="en-US" sz="4000" b="1" i="0" dirty="0">
                <a:ea typeface="ＭＳ Ｐゴシック" panose="020B0600070205080204" pitchFamily="34" charset="-128"/>
              </a:rPr>
              <a:t>Activity</a:t>
            </a:r>
          </a:p>
        </p:txBody>
      </p:sp>
      <p:sp>
        <p:nvSpPr>
          <p:cNvPr id="9219" name="Content Placeholder 4">
            <a:extLst>
              <a:ext uri="{FF2B5EF4-FFF2-40B4-BE49-F238E27FC236}">
                <a16:creationId xmlns:a16="http://schemas.microsoft.com/office/drawing/2014/main" id="{811445FF-25BE-4354-8998-18DAD34BF53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you have?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is it made of?</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Where did it come from?</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could it have been used for?</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9FFD32AB-2199-4705-9578-B67926C5B072}"/>
              </a:ext>
            </a:extLst>
          </p:cNvPr>
          <p:cNvSpPr>
            <a:spLocks noGrp="1"/>
          </p:cNvSpPr>
          <p:nvPr>
            <p:ph type="title"/>
          </p:nvPr>
        </p:nvSpPr>
        <p:spPr>
          <a:xfrm>
            <a:off x="136687" y="3145564"/>
            <a:ext cx="4249340" cy="857250"/>
          </a:xfrm>
        </p:spPr>
        <p:txBody>
          <a:bodyPr/>
          <a:lstStyle/>
          <a:p>
            <a:r>
              <a:rPr lang="en-US" altLang="en-US" sz="4000" i="0" dirty="0">
                <a:solidFill>
                  <a:schemeClr val="bg1"/>
                </a:solidFill>
                <a:ea typeface="ＭＳ Ｐゴシック" panose="020B0600070205080204" pitchFamily="34" charset="-128"/>
              </a:rPr>
              <a:t>Rabbit Skin </a:t>
            </a:r>
          </a:p>
        </p:txBody>
      </p:sp>
      <p:pic>
        <p:nvPicPr>
          <p:cNvPr id="11266" name="Picture 14" descr="A brown and white rabbit sitting in the woods.">
            <a:extLst>
              <a:ext uri="{FF2B5EF4-FFF2-40B4-BE49-F238E27FC236}">
                <a16:creationId xmlns:a16="http://schemas.microsoft.com/office/drawing/2014/main" id="{46A4FAEE-05DB-4EF8-9E3C-5EE32F157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069" y="817145"/>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5">
            <a:extLst>
              <a:ext uri="{FF2B5EF4-FFF2-40B4-BE49-F238E27FC236}">
                <a16:creationId xmlns:a16="http://schemas.microsoft.com/office/drawing/2014/main" id="{CD7BA3A0-058C-426C-AEAA-3D6EE76E5197}"/>
              </a:ext>
            </a:extLst>
          </p:cNvPr>
          <p:cNvSpPr txBox="1">
            <a:spLocks noChangeArrowheads="1"/>
          </p:cNvSpPr>
          <p:nvPr/>
        </p:nvSpPr>
        <p:spPr bwMode="auto">
          <a:xfrm>
            <a:off x="5846665" y="3232540"/>
            <a:ext cx="637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Rabbit</a:t>
            </a:r>
          </a:p>
        </p:txBody>
      </p:sp>
      <p:pic>
        <p:nvPicPr>
          <p:cNvPr id="11267" name="Content Placeholder 2" descr="A rabbit skin with fur spread on a table.">
            <a:extLst>
              <a:ext uri="{FF2B5EF4-FFF2-40B4-BE49-F238E27FC236}">
                <a16:creationId xmlns:a16="http://schemas.microsoft.com/office/drawing/2014/main" id="{FA97AEAA-5792-42FE-AD11-11ACFE022A2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314" y="-7028"/>
            <a:ext cx="4710113" cy="3140869"/>
          </a:xfrm>
        </p:spPr>
      </p:pic>
      <p:sp>
        <p:nvSpPr>
          <p:cNvPr id="11271" name="TextBox 5">
            <a:extLst>
              <a:ext uri="{FF2B5EF4-FFF2-40B4-BE49-F238E27FC236}">
                <a16:creationId xmlns:a16="http://schemas.microsoft.com/office/drawing/2014/main" id="{26DD840A-896D-4A81-B4F2-C82D27D57C7C}"/>
              </a:ext>
            </a:extLst>
          </p:cNvPr>
          <p:cNvSpPr txBox="1">
            <a:spLocks noChangeArrowheads="1"/>
          </p:cNvSpPr>
          <p:nvPr/>
        </p:nvSpPr>
        <p:spPr bwMode="auto">
          <a:xfrm>
            <a:off x="-33580" y="41208"/>
            <a:ext cx="82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Box</a:t>
            </a:r>
          </a:p>
        </p:txBody>
      </p:sp>
      <p:pic>
        <p:nvPicPr>
          <p:cNvPr id="11269" name="Picture 4" descr="A strip of leather on a table.">
            <a:extLst>
              <a:ext uri="{FF2B5EF4-FFF2-40B4-BE49-F238E27FC236}">
                <a16:creationId xmlns:a16="http://schemas.microsoft.com/office/drawing/2014/main" id="{C6F38945-9A9F-424D-9567-5DD588F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1787"/>
            <a:ext cx="2456158" cy="16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a:extLst>
              <a:ext uri="{FF2B5EF4-FFF2-40B4-BE49-F238E27FC236}">
                <a16:creationId xmlns:a16="http://schemas.microsoft.com/office/drawing/2014/main" id="{F7FBA407-A19C-4B69-8D3F-19721B548D02}"/>
              </a:ext>
            </a:extLst>
          </p:cNvPr>
          <p:cNvSpPr txBox="1">
            <a:spLocks noChangeArrowheads="1"/>
          </p:cNvSpPr>
          <p:nvPr/>
        </p:nvSpPr>
        <p:spPr bwMode="auto">
          <a:xfrm>
            <a:off x="7554339" y="1256716"/>
            <a:ext cx="1764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strip (in box)</a:t>
            </a:r>
          </a:p>
        </p:txBody>
      </p:sp>
      <p:pic>
        <p:nvPicPr>
          <p:cNvPr id="11270" name="Picture 7" descr="Native American Moccasins with colorful beadwork.">
            <a:extLst>
              <a:ext uri="{FF2B5EF4-FFF2-40B4-BE49-F238E27FC236}">
                <a16:creationId xmlns:a16="http://schemas.microsoft.com/office/drawing/2014/main" id="{D7C7CF69-8305-4B6B-939D-8BD217EE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61539"/>
            <a:ext cx="3171825" cy="22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08A94BB2-3A4F-4AA9-8CD2-3278DEA9F442}"/>
              </a:ext>
            </a:extLst>
          </p:cNvPr>
          <p:cNvSpPr txBox="1">
            <a:spLocks noChangeArrowheads="1"/>
          </p:cNvSpPr>
          <p:nvPr/>
        </p:nvSpPr>
        <p:spPr bwMode="auto">
          <a:xfrm>
            <a:off x="2158229" y="5786669"/>
            <a:ext cx="1197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Moccasins</a:t>
            </a:r>
          </a:p>
        </p:txBody>
      </p:sp>
      <p:pic>
        <p:nvPicPr>
          <p:cNvPr id="11276" name="Picture 13" descr="A drum covered in leather with a drumstick also covered in leather sitting on top.">
            <a:extLst>
              <a:ext uri="{FF2B5EF4-FFF2-40B4-BE49-F238E27FC236}">
                <a16:creationId xmlns:a16="http://schemas.microsoft.com/office/drawing/2014/main" id="{F766EAD8-07D0-4B0A-B6DB-DBD88868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72" y="3958014"/>
            <a:ext cx="2750344"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0">
            <a:extLst>
              <a:ext uri="{FF2B5EF4-FFF2-40B4-BE49-F238E27FC236}">
                <a16:creationId xmlns:a16="http://schemas.microsoft.com/office/drawing/2014/main" id="{FF21BAAA-20BF-4088-93B1-26269C95D963}"/>
              </a:ext>
            </a:extLst>
          </p:cNvPr>
          <p:cNvSpPr txBox="1">
            <a:spLocks noChangeArrowheads="1"/>
          </p:cNvSpPr>
          <p:nvPr/>
        </p:nvSpPr>
        <p:spPr bwMode="auto">
          <a:xfrm>
            <a:off x="5031581" y="3958014"/>
            <a:ext cx="165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on Drum</a:t>
            </a:r>
          </a:p>
        </p:txBody>
      </p:sp>
      <p:pic>
        <p:nvPicPr>
          <p:cNvPr id="11274" name="Picture 11" descr="A small bag made of leather with fringe on the bottom and a leather strap on the top.">
            <a:extLst>
              <a:ext uri="{FF2B5EF4-FFF2-40B4-BE49-F238E27FC236}">
                <a16:creationId xmlns:a16="http://schemas.microsoft.com/office/drawing/2014/main" id="{31A056F8-9DA5-4280-9598-13D69979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864" y="3232540"/>
            <a:ext cx="2485136" cy="21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9">
            <a:extLst>
              <a:ext uri="{FF2B5EF4-FFF2-40B4-BE49-F238E27FC236}">
                <a16:creationId xmlns:a16="http://schemas.microsoft.com/office/drawing/2014/main" id="{A4C3C9DC-3A31-4A5D-9867-446342791871}"/>
              </a:ext>
            </a:extLst>
          </p:cNvPr>
          <p:cNvSpPr txBox="1">
            <a:spLocks noChangeArrowheads="1"/>
          </p:cNvSpPr>
          <p:nvPr/>
        </p:nvSpPr>
        <p:spPr bwMode="auto">
          <a:xfrm>
            <a:off x="8364400" y="3303073"/>
            <a:ext cx="763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Leather   bag</a:t>
            </a: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stemplate1.potx.pptx" id="{495A718C-76AF-4738-A474-CAE08263F80F}" vid="{4C3AEDD1-B347-453F-A95B-C0FF6AE7F2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228EAE0C7ABBD40A1B1443DDD3DC9D1" ma:contentTypeVersion="121" ma:contentTypeDescription="Create a new document." ma:contentTypeScope="" ma:versionID="376d6209c1fe17089fa0b250b31411a9">
  <xsd:schema xmlns:xsd="http://www.w3.org/2001/XMLSchema" xmlns:xs="http://www.w3.org/2001/XMLSchema" xmlns:p="http://schemas.microsoft.com/office/2006/metadata/properties" xmlns:ns1="http://schemas.microsoft.com/sharepoint/v3" xmlns:ns2="092f6277-5713-4f5c-9cab-536708ff42ea" xmlns:ns3="0f5b862f-0e03-40d6-9399-9103770b5322" targetNamespace="http://schemas.microsoft.com/office/2006/metadata/properties" ma:root="true" ma:fieldsID="f5eaa0dbdcb5a89f32c0ad11da48f29d" ns1:_="" ns2:_="" ns3:_="">
    <xsd:import namespace="http://schemas.microsoft.com/sharepoint/v3"/>
    <xsd:import namespace="092f6277-5713-4f5c-9cab-536708ff42ea"/>
    <xsd:import namespace="0f5b862f-0e03-40d6-9399-9103770b532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2f6277-5713-4f5c-9cab-536708ff42e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b2ae15d-b740-418f-9e58-83b0aa99e1bb}" ma:internalName="TaxCatchAll" ma:showField="CatchAllData" ma:web="092f6277-5713-4f5c-9cab-536708ff42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b862f-0e03-40d6-9399-9103770b532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d03f021-7260-47c4-a966-efcc8f4531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92f6277-5713-4f5c-9cab-536708ff42ea">KT3554SF4WYE-1467358473-52255</_dlc_DocId>
    <_dlc_DocIdUrl xmlns="092f6277-5713-4f5c-9cab-536708ff42ea">
      <Url>https://uark.sharepoint.com/sites/ARAS/_layouts/15/DocIdRedir.aspx?ID=KT3554SF4WYE-1467358473-52255</Url>
      <Description>KT3554SF4WYE-1467358473-52255</Description>
    </_dlc_DocIdUrl>
    <PublishingExpirationDate xmlns="http://schemas.microsoft.com/sharepoint/v3" xsi:nil="true"/>
    <PublishingStartDate xmlns="http://schemas.microsoft.com/sharepoint/v3" xsi:nil="true"/>
    <TaxCatchAll xmlns="092f6277-5713-4f5c-9cab-536708ff42ea" xsi:nil="true"/>
    <lcf76f155ced4ddcb4097134ff3c332f xmlns="0f5b862f-0e03-40d6-9399-9103770b53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CE7BDC-462B-4145-8E3C-A84FF252EBE1}">
  <ds:schemaRefs>
    <ds:schemaRef ds:uri="http://schemas.microsoft.com/sharepoint/v3/contenttype/forms"/>
  </ds:schemaRefs>
</ds:datastoreItem>
</file>

<file path=customXml/itemProps2.xml><?xml version="1.0" encoding="utf-8"?>
<ds:datastoreItem xmlns:ds="http://schemas.openxmlformats.org/officeDocument/2006/customXml" ds:itemID="{48D01607-1415-4A65-9E60-B01B074829DF}">
  <ds:schemaRefs>
    <ds:schemaRef ds:uri="http://schemas.microsoft.com/sharepoint/events"/>
    <ds:schemaRef ds:uri=""/>
  </ds:schemaRefs>
</ds:datastoreItem>
</file>

<file path=customXml/itemProps3.xml><?xml version="1.0" encoding="utf-8"?>
<ds:datastoreItem xmlns:ds="http://schemas.openxmlformats.org/officeDocument/2006/customXml" ds:itemID="{AD9F5172-23EA-4948-B1D0-37FBD5FA3D7A}"/>
</file>

<file path=customXml/itemProps4.xml><?xml version="1.0" encoding="utf-8"?>
<ds:datastoreItem xmlns:ds="http://schemas.openxmlformats.org/officeDocument/2006/customXml" ds:itemID="{94B8C45E-548C-4112-B6E5-89807DE8C168}">
  <ds:schemaRefs>
    <ds:schemaRef ds:uri="http://schemas.microsoft.com/office/2006/metadata/properties"/>
    <ds:schemaRef ds:uri="http://schemas.microsoft.com/office/infopath/2007/PartnerControls"/>
    <ds:schemaRef ds:uri="092f6277-5713-4f5c-9cab-536708ff42ea"/>
    <ds:schemaRef ds:uri="http://schemas.microsoft.com/sharepoint/v3"/>
    <ds:schemaRef ds:uri="0f5b862f-0e03-40d6-9399-9103770b5322"/>
  </ds:schemaRefs>
</ds:datastoreItem>
</file>

<file path=docProps/app.xml><?xml version="1.0" encoding="utf-8"?>
<Properties xmlns="http://schemas.openxmlformats.org/officeDocument/2006/extended-properties" xmlns:vt="http://schemas.openxmlformats.org/officeDocument/2006/docPropsVTypes">
  <Template>arastemplate1</Template>
  <TotalTime>111</TotalTime>
  <Words>2877</Words>
  <Application>Microsoft Office PowerPoint</Application>
  <PresentationFormat>On-screen Show (4:3)</PresentationFormat>
  <Paragraphs>153</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ＭＳ Ｐゴシック</vt:lpstr>
      <vt:lpstr>Arial</vt:lpstr>
      <vt:lpstr>Arial Unicode MS</vt:lpstr>
      <vt:lpstr>Times New Roman</vt:lpstr>
      <vt:lpstr>Custom Design</vt:lpstr>
      <vt:lpstr>Using Raw Materials in Arkansas History</vt:lpstr>
      <vt:lpstr>Native Americans in Arkansas</vt:lpstr>
      <vt:lpstr>How do we learn about history?</vt:lpstr>
      <vt:lpstr>People arrive in Arkansas  around 12,000 – 13,000 years ago!</vt:lpstr>
      <vt:lpstr>The Pre-Contact Cultures of Arkansas</vt:lpstr>
      <vt:lpstr>The Pre-Contact Cultures of Arkansas</vt:lpstr>
      <vt:lpstr>Archeology</vt:lpstr>
      <vt:lpstr>Activity</vt:lpstr>
      <vt:lpstr>Rabbit Skin </vt:lpstr>
      <vt:lpstr>Mussel Shells</vt:lpstr>
      <vt:lpstr>River Cane</vt:lpstr>
      <vt:lpstr>Chert</vt:lpstr>
      <vt:lpstr>Deer Antlers</vt:lpstr>
      <vt:lpstr>Deer Bones</vt:lpstr>
      <vt:lpstr>Turtle Shells</vt:lpstr>
      <vt:lpstr>Corn</vt:lpstr>
      <vt:lpstr>Clay</vt:lpstr>
      <vt:lpstr>Gourds</vt:lpstr>
      <vt:lpstr>Sumac</vt:lpstr>
      <vt:lpstr>Natural Resources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Raw Materials in Arkansas History</dc:title>
  <dc:creator>Michelle</dc:creator>
  <cp:lastModifiedBy>Michelle Megan Rathgaber</cp:lastModifiedBy>
  <cp:revision>19</cp:revision>
  <cp:lastPrinted>1601-01-01T00:00:00Z</cp:lastPrinted>
  <dcterms:created xsi:type="dcterms:W3CDTF">2022-03-18T16:24:52Z</dcterms:created>
  <dcterms:modified xsi:type="dcterms:W3CDTF">2024-09-04T13:54:29Z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0x0101002228EAE0C7ABBD40A1B1443DDD3DC9D1</vt:lpwstr>
  </property>
  <property fmtid="{D5CDD505-2E9C-101B-9397-08002B2CF9AE}" pid="4" name="_dlc_DocIdItemGuid">
    <vt:lpwstr>5157f210-a7ae-45ed-a35f-1dc4c50c7dc9</vt:lpwstr>
  </property>
  <property fmtid="{D5CDD505-2E9C-101B-9397-08002B2CF9AE}" pid="5" name="MediaServiceImageTags">
    <vt:lpwstr/>
  </property>
</Properties>
</file>